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Alexandria Semi Bold"/>
      <p:regular r:id="rId22"/>
    </p:embeddedFont>
    <p:embeddedFont>
      <p:font typeface="Alexandria Semi Bold"/>
      <p:regular r:id="rId23"/>
    </p:embeddedFont>
    <p:embeddedFont>
      <p:font typeface="Sora Light"/>
      <p:regular r:id="rId24"/>
    </p:embeddedFont>
    <p:embeddedFont>
      <p:font typeface="Sora Ligh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sv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svg"/><Relationship Id="rId13" Type="http://schemas.openxmlformats.org/officeDocument/2006/relationships/slideLayout" Target="../slideLayouts/slideLayout12.xml"/><Relationship Id="rId1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hyperlink" Target="https://scikit-learn.org/stable/modules/linear_model.html&#8203;" TargetMode="External"/><Relationship Id="rId2" Type="http://schemas.openxmlformats.org/officeDocument/2006/relationships/hyperlink" Target="https://scikit-learn.org/stable/modules/tree.html&#8203;" TargetMode="External"/><Relationship Id="rId3" Type="http://schemas.openxmlformats.org/officeDocument/2006/relationships/hyperlink" Target="https://scikit-learn.org/stable/modules/ensemble.html#random-forests&#8203;" TargetMode="External"/><Relationship Id="rId4" Type="http://schemas.openxmlformats.org/officeDocument/2006/relationships/hyperlink" Target="https://www.ipcc.ch/reports/&#8203;" TargetMode="External"/><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503646"/>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İklim Verilerinde Trend Tahmini</a:t>
            </a:r>
            <a:endParaRPr lang="en-US" sz="4450" dirty="0"/>
          </a:p>
        </p:txBody>
      </p:sp>
      <p:sp>
        <p:nvSpPr>
          <p:cNvPr id="4" name="Text 1"/>
          <p:cNvSpPr/>
          <p:nvPr/>
        </p:nvSpPr>
        <p:spPr>
          <a:xfrm>
            <a:off x="758309" y="4015621"/>
            <a:ext cx="7627382" cy="1710214"/>
          </a:xfrm>
          <a:prstGeom prst="rect">
            <a:avLst/>
          </a:prstGeom>
          <a:noFill/>
          <a:ln/>
        </p:spPr>
        <p:txBody>
          <a:bodyPr wrap="square" lIns="0" tIns="0" rIns="0" bIns="0" rtlCol="0" anchor="t"/>
          <a:lstStyle/>
          <a:p>
            <a:pPr algn="l" indent="0" marL="0">
              <a:lnSpc>
                <a:spcPts val="4450"/>
              </a:lnSpc>
              <a:buNone/>
            </a:pPr>
            <a:r>
              <a:rPr lang="en-US" sz="3550" dirty="0">
                <a:solidFill>
                  <a:srgbClr val="1F1E1E"/>
                </a:solidFill>
                <a:latin typeface="Alexandria Semi Bold" pitchFamily="34" charset="0"/>
                <a:ea typeface="Alexandria Semi Bold" pitchFamily="34" charset="-122"/>
                <a:cs typeface="Alexandria Semi Bold" pitchFamily="34" charset="-120"/>
              </a:rPr>
              <a:t>Basit Makine Öğrenimi Modellerinin Karşılaştırmalı İncelemesi</a:t>
            </a:r>
            <a:endParaRPr lang="en-US" sz="3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664375"/>
            <a:ext cx="10679787"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Karşılaştırmalı Performans Metrikleri</a:t>
            </a:r>
            <a:endParaRPr lang="en-US" sz="4450" dirty="0"/>
          </a:p>
        </p:txBody>
      </p:sp>
      <p:sp>
        <p:nvSpPr>
          <p:cNvPr id="3" name="Text 1"/>
          <p:cNvSpPr/>
          <p:nvPr/>
        </p:nvSpPr>
        <p:spPr>
          <a:xfrm>
            <a:off x="758309" y="2810351"/>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Modellerin performansını değerlendirmek için Ortalama Mutlak Hata (MAE) ve Kök Ortalama Kare Hata (RMSE) metrikleri kullanılmıştır.</a:t>
            </a:r>
            <a:endParaRPr lang="en-US" sz="1700" dirty="0"/>
          </a:p>
        </p:txBody>
      </p:sp>
      <p:sp>
        <p:nvSpPr>
          <p:cNvPr id="4" name="Shape 2"/>
          <p:cNvSpPr/>
          <p:nvPr/>
        </p:nvSpPr>
        <p:spPr>
          <a:xfrm>
            <a:off x="758309" y="3747492"/>
            <a:ext cx="13113782" cy="1880473"/>
          </a:xfrm>
          <a:prstGeom prst="roundRect">
            <a:avLst>
              <a:gd name="adj" fmla="val 4839"/>
            </a:avLst>
          </a:prstGeom>
          <a:noFill/>
          <a:ln w="7620">
            <a:solidFill>
              <a:srgbClr val="000000">
                <a:alpha val="8000"/>
              </a:srgbClr>
            </a:solidFill>
            <a:prstDash val="solid"/>
          </a:ln>
        </p:spPr>
      </p:sp>
      <p:sp>
        <p:nvSpPr>
          <p:cNvPr id="5" name="Shape 3"/>
          <p:cNvSpPr/>
          <p:nvPr/>
        </p:nvSpPr>
        <p:spPr>
          <a:xfrm>
            <a:off x="765929" y="3755112"/>
            <a:ext cx="13098542" cy="621744"/>
          </a:xfrm>
          <a:prstGeom prst="rect">
            <a:avLst/>
          </a:prstGeom>
          <a:solidFill>
            <a:srgbClr val="FFFFFF">
              <a:alpha val="4000"/>
            </a:srgbClr>
          </a:solidFill>
          <a:ln/>
        </p:spPr>
      </p:sp>
      <p:sp>
        <p:nvSpPr>
          <p:cNvPr id="6" name="Text 4"/>
          <p:cNvSpPr/>
          <p:nvPr/>
        </p:nvSpPr>
        <p:spPr>
          <a:xfrm>
            <a:off x="982742" y="3892629"/>
            <a:ext cx="414742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Random Forest</a:t>
            </a:r>
            <a:endParaRPr lang="en-US" sz="1700" dirty="0"/>
          </a:p>
        </p:txBody>
      </p:sp>
      <p:sp>
        <p:nvSpPr>
          <p:cNvPr id="7" name="Text 5"/>
          <p:cNvSpPr/>
          <p:nvPr/>
        </p:nvSpPr>
        <p:spPr>
          <a:xfrm>
            <a:off x="5570934" y="3892629"/>
            <a:ext cx="3488769"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0.15</a:t>
            </a:r>
            <a:endParaRPr lang="en-US" sz="1700" dirty="0"/>
          </a:p>
        </p:txBody>
      </p:sp>
      <p:sp>
        <p:nvSpPr>
          <p:cNvPr id="8" name="Text 6"/>
          <p:cNvSpPr/>
          <p:nvPr/>
        </p:nvSpPr>
        <p:spPr>
          <a:xfrm>
            <a:off x="9500473" y="3892629"/>
            <a:ext cx="414742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0.22</a:t>
            </a:r>
            <a:endParaRPr lang="en-US" sz="1700" dirty="0"/>
          </a:p>
        </p:txBody>
      </p:sp>
      <p:sp>
        <p:nvSpPr>
          <p:cNvPr id="9" name="Shape 7"/>
          <p:cNvSpPr/>
          <p:nvPr/>
        </p:nvSpPr>
        <p:spPr>
          <a:xfrm>
            <a:off x="765929" y="4376857"/>
            <a:ext cx="13098542" cy="621744"/>
          </a:xfrm>
          <a:prstGeom prst="rect">
            <a:avLst/>
          </a:prstGeom>
          <a:solidFill>
            <a:srgbClr val="000000">
              <a:alpha val="4000"/>
            </a:srgbClr>
          </a:solidFill>
          <a:ln/>
        </p:spPr>
      </p:sp>
      <p:sp>
        <p:nvSpPr>
          <p:cNvPr id="10" name="Text 8"/>
          <p:cNvSpPr/>
          <p:nvPr/>
        </p:nvSpPr>
        <p:spPr>
          <a:xfrm>
            <a:off x="982742" y="4514374"/>
            <a:ext cx="414742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Lineer Regresyon</a:t>
            </a:r>
            <a:endParaRPr lang="en-US" sz="1700" dirty="0"/>
          </a:p>
        </p:txBody>
      </p:sp>
      <p:sp>
        <p:nvSpPr>
          <p:cNvPr id="11" name="Text 9"/>
          <p:cNvSpPr/>
          <p:nvPr/>
        </p:nvSpPr>
        <p:spPr>
          <a:xfrm>
            <a:off x="5570934" y="4514374"/>
            <a:ext cx="3488769"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0.48</a:t>
            </a:r>
            <a:endParaRPr lang="en-US" sz="1700" dirty="0"/>
          </a:p>
        </p:txBody>
      </p:sp>
      <p:sp>
        <p:nvSpPr>
          <p:cNvPr id="12" name="Text 10"/>
          <p:cNvSpPr/>
          <p:nvPr/>
        </p:nvSpPr>
        <p:spPr>
          <a:xfrm>
            <a:off x="9500473" y="4514374"/>
            <a:ext cx="414742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0.61</a:t>
            </a:r>
            <a:endParaRPr lang="en-US" sz="1700" dirty="0"/>
          </a:p>
        </p:txBody>
      </p:sp>
      <p:sp>
        <p:nvSpPr>
          <p:cNvPr id="13" name="Shape 11"/>
          <p:cNvSpPr/>
          <p:nvPr/>
        </p:nvSpPr>
        <p:spPr>
          <a:xfrm>
            <a:off x="765929" y="4998601"/>
            <a:ext cx="13098542" cy="621744"/>
          </a:xfrm>
          <a:prstGeom prst="rect">
            <a:avLst/>
          </a:prstGeom>
          <a:solidFill>
            <a:srgbClr val="FFFFFF">
              <a:alpha val="4000"/>
            </a:srgbClr>
          </a:solidFill>
          <a:ln/>
        </p:spPr>
      </p:sp>
      <p:sp>
        <p:nvSpPr>
          <p:cNvPr id="14" name="Text 12"/>
          <p:cNvSpPr/>
          <p:nvPr/>
        </p:nvSpPr>
        <p:spPr>
          <a:xfrm>
            <a:off x="982742" y="5136118"/>
            <a:ext cx="414742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Karar Ağacı</a:t>
            </a:r>
            <a:endParaRPr lang="en-US" sz="1700" dirty="0"/>
          </a:p>
        </p:txBody>
      </p:sp>
      <p:sp>
        <p:nvSpPr>
          <p:cNvPr id="15" name="Text 13"/>
          <p:cNvSpPr/>
          <p:nvPr/>
        </p:nvSpPr>
        <p:spPr>
          <a:xfrm>
            <a:off x="5570934" y="5136118"/>
            <a:ext cx="3488769"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0.25</a:t>
            </a:r>
            <a:endParaRPr lang="en-US" sz="1700" dirty="0"/>
          </a:p>
        </p:txBody>
      </p:sp>
      <p:sp>
        <p:nvSpPr>
          <p:cNvPr id="16" name="Text 14"/>
          <p:cNvSpPr/>
          <p:nvPr/>
        </p:nvSpPr>
        <p:spPr>
          <a:xfrm>
            <a:off x="9500473" y="5136118"/>
            <a:ext cx="4147423"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0.35</a:t>
            </a:r>
            <a:endParaRPr lang="en-US" sz="1700" dirty="0"/>
          </a:p>
        </p:txBody>
      </p:sp>
      <p:sp>
        <p:nvSpPr>
          <p:cNvPr id="17" name="Text 15"/>
          <p:cNvSpPr/>
          <p:nvPr/>
        </p:nvSpPr>
        <p:spPr>
          <a:xfrm>
            <a:off x="758309" y="5871686"/>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Sonuçlar, Random Forest'ın iklim verilerindeki karmaşık eğilimleri modellemede en düşük hata oranını verdiğini göstermektedir.</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1246942"/>
            <a:ext cx="8625245"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Neden Random Forest Üstün?</a:t>
            </a:r>
            <a:endParaRPr lang="en-US" sz="4450" dirty="0"/>
          </a:p>
        </p:txBody>
      </p:sp>
      <p:sp>
        <p:nvSpPr>
          <p:cNvPr id="3" name="Text 1"/>
          <p:cNvSpPr/>
          <p:nvPr/>
        </p:nvSpPr>
        <p:spPr>
          <a:xfrm>
            <a:off x="2169557" y="2869287"/>
            <a:ext cx="2850713" cy="356235"/>
          </a:xfrm>
          <a:prstGeom prst="rect">
            <a:avLst/>
          </a:prstGeom>
          <a:noFill/>
          <a:ln/>
        </p:spPr>
        <p:txBody>
          <a:bodyPr wrap="none" lIns="0" tIns="0" rIns="0" bIns="0" rtlCol="0" anchor="t"/>
          <a:lstStyle/>
          <a:p>
            <a:pPr algn="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Çeşitlilik</a:t>
            </a:r>
            <a:endParaRPr lang="en-US" sz="2200" dirty="0"/>
          </a:p>
        </p:txBody>
      </p:sp>
      <p:sp>
        <p:nvSpPr>
          <p:cNvPr id="4" name="Text 2"/>
          <p:cNvSpPr/>
          <p:nvPr/>
        </p:nvSpPr>
        <p:spPr>
          <a:xfrm>
            <a:off x="758309" y="3355419"/>
            <a:ext cx="4261961" cy="693420"/>
          </a:xfrm>
          <a:prstGeom prst="rect">
            <a:avLst/>
          </a:prstGeom>
          <a:noFill/>
          <a:ln/>
        </p:spPr>
        <p:txBody>
          <a:bodyPr wrap="square" lIns="0" tIns="0" rIns="0" bIns="0" rtlCol="0" anchor="t"/>
          <a:lstStyle/>
          <a:p>
            <a:pPr algn="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Farklı ağaçların birleşimi, tek bir modelin hatalarını dengeler.</a:t>
            </a:r>
            <a:endParaRPr lang="en-US" sz="1700" dirty="0"/>
          </a:p>
        </p:txBody>
      </p:sp>
      <p:pic>
        <p:nvPicPr>
          <p:cNvPr id="5" name="Image 0" descr="preencoded.png">    </p:cNvPr>
          <p:cNvPicPr>
            <a:picLocks noChangeAspect="1"/>
          </p:cNvPicPr>
          <p:nvPr/>
        </p:nvPicPr>
        <p:blipFill>
          <a:blip r:embed="rId1"/>
          <a:stretch>
            <a:fillRect/>
          </a:stretch>
        </p:blipFill>
        <p:spPr>
          <a:xfrm>
            <a:off x="5020270" y="2392918"/>
            <a:ext cx="4589740" cy="4589740"/>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7041" y="3699570"/>
            <a:ext cx="304681" cy="304681"/>
          </a:xfrm>
          <a:prstGeom prst="rect">
            <a:avLst/>
          </a:prstGeom>
        </p:spPr>
      </p:pic>
      <p:sp>
        <p:nvSpPr>
          <p:cNvPr id="7" name="Text 3"/>
          <p:cNvSpPr/>
          <p:nvPr/>
        </p:nvSpPr>
        <p:spPr>
          <a:xfrm>
            <a:off x="9610011" y="2869287"/>
            <a:ext cx="301966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Doğrusal Olmayanlık</a:t>
            </a:r>
            <a:endParaRPr lang="en-US" sz="2200" dirty="0"/>
          </a:p>
        </p:txBody>
      </p:sp>
      <p:sp>
        <p:nvSpPr>
          <p:cNvPr id="8" name="Text 4"/>
          <p:cNvSpPr/>
          <p:nvPr/>
        </p:nvSpPr>
        <p:spPr>
          <a:xfrm>
            <a:off x="9610011" y="3355419"/>
            <a:ext cx="4262080"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İklim sistemlerinin karmaşık, doğrusal olmayan ilişkilerini yakalar.</a:t>
            </a:r>
            <a:endParaRPr lang="en-US" sz="1700" dirty="0"/>
          </a:p>
        </p:txBody>
      </p:sp>
      <p:pic>
        <p:nvPicPr>
          <p:cNvPr id="9" name="Image 2" descr="preencoded.png">    </p:cNvPr>
          <p:cNvPicPr>
            <a:picLocks noChangeAspect="1"/>
          </p:cNvPicPr>
          <p:nvPr/>
        </p:nvPicPr>
        <p:blipFill>
          <a:blip r:embed="rId4"/>
          <a:stretch>
            <a:fillRect/>
          </a:stretch>
        </p:blipFill>
        <p:spPr>
          <a:xfrm>
            <a:off x="5020270" y="2392918"/>
            <a:ext cx="4589740" cy="4589740"/>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8440" y="3699570"/>
            <a:ext cx="304681" cy="304681"/>
          </a:xfrm>
          <a:prstGeom prst="rect">
            <a:avLst/>
          </a:prstGeom>
        </p:spPr>
      </p:pic>
      <p:sp>
        <p:nvSpPr>
          <p:cNvPr id="11" name="Text 5"/>
          <p:cNvSpPr/>
          <p:nvPr/>
        </p:nvSpPr>
        <p:spPr>
          <a:xfrm>
            <a:off x="9610011" y="532661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Dayanıklılık</a:t>
            </a:r>
            <a:endParaRPr lang="en-US" sz="2200" dirty="0"/>
          </a:p>
        </p:txBody>
      </p:sp>
      <p:sp>
        <p:nvSpPr>
          <p:cNvPr id="12" name="Text 6"/>
          <p:cNvSpPr/>
          <p:nvPr/>
        </p:nvSpPr>
        <p:spPr>
          <a:xfrm>
            <a:off x="9610011" y="5812750"/>
            <a:ext cx="4262080"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Veri gürültüsüne ve aykırı değerlere karşı daha dirençlidir.</a:t>
            </a:r>
            <a:endParaRPr lang="en-US" sz="1700" dirty="0"/>
          </a:p>
        </p:txBody>
      </p:sp>
      <p:pic>
        <p:nvPicPr>
          <p:cNvPr id="13" name="Image 4" descr="preencoded.png">    </p:cNvPr>
          <p:cNvPicPr>
            <a:picLocks noChangeAspect="1"/>
          </p:cNvPicPr>
          <p:nvPr/>
        </p:nvPicPr>
        <p:blipFill>
          <a:blip r:embed="rId7"/>
          <a:stretch>
            <a:fillRect/>
          </a:stretch>
        </p:blipFill>
        <p:spPr>
          <a:xfrm>
            <a:off x="5020270" y="2392918"/>
            <a:ext cx="4589740" cy="4589740"/>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8440" y="5370969"/>
            <a:ext cx="304681" cy="304681"/>
          </a:xfrm>
          <a:prstGeom prst="rect">
            <a:avLst/>
          </a:prstGeom>
        </p:spPr>
      </p:pic>
      <p:sp>
        <p:nvSpPr>
          <p:cNvPr id="15" name="Text 7"/>
          <p:cNvSpPr/>
          <p:nvPr/>
        </p:nvSpPr>
        <p:spPr>
          <a:xfrm>
            <a:off x="2169557" y="5326618"/>
            <a:ext cx="2850713" cy="356235"/>
          </a:xfrm>
          <a:prstGeom prst="rect">
            <a:avLst/>
          </a:prstGeom>
          <a:noFill/>
          <a:ln/>
        </p:spPr>
        <p:txBody>
          <a:bodyPr wrap="none" lIns="0" tIns="0" rIns="0" bIns="0" rtlCol="0" anchor="t"/>
          <a:lstStyle/>
          <a:p>
            <a:pPr algn="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Özellik Önemi</a:t>
            </a:r>
            <a:endParaRPr lang="en-US" sz="2200" dirty="0"/>
          </a:p>
        </p:txBody>
      </p:sp>
      <p:sp>
        <p:nvSpPr>
          <p:cNvPr id="16" name="Text 8"/>
          <p:cNvSpPr/>
          <p:nvPr/>
        </p:nvSpPr>
        <p:spPr>
          <a:xfrm>
            <a:off x="758309" y="5812750"/>
            <a:ext cx="4261961" cy="693420"/>
          </a:xfrm>
          <a:prstGeom prst="rect">
            <a:avLst/>
          </a:prstGeom>
          <a:noFill/>
          <a:ln/>
        </p:spPr>
        <p:txBody>
          <a:bodyPr wrap="square" lIns="0" tIns="0" rIns="0" bIns="0" rtlCol="0" anchor="t"/>
          <a:lstStyle/>
          <a:p>
            <a:pPr algn="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Hangi iklim değişkenlerinin tahmini en çok etkilediğini belirleyebilir.</a:t>
            </a:r>
            <a:endParaRPr lang="en-US" sz="1700" dirty="0"/>
          </a:p>
        </p:txBody>
      </p:sp>
      <p:pic>
        <p:nvPicPr>
          <p:cNvPr id="17" name="Image 6" descr="preencoded.png">    </p:cNvPr>
          <p:cNvPicPr>
            <a:picLocks noChangeAspect="1"/>
          </p:cNvPicPr>
          <p:nvPr/>
        </p:nvPicPr>
        <p:blipFill>
          <a:blip r:embed="rId10"/>
          <a:stretch>
            <a:fillRect/>
          </a:stretch>
        </p:blipFill>
        <p:spPr>
          <a:xfrm>
            <a:off x="5020270" y="2392918"/>
            <a:ext cx="4589740" cy="4589740"/>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7041" y="5370969"/>
            <a:ext cx="304681" cy="3046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1869877"/>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Temel Çıkarımlar</a:t>
            </a:r>
            <a:endParaRPr lang="en-US" sz="4450" dirty="0"/>
          </a:p>
        </p:txBody>
      </p:sp>
      <p:sp>
        <p:nvSpPr>
          <p:cNvPr id="3" name="Shape 1"/>
          <p:cNvSpPr/>
          <p:nvPr/>
        </p:nvSpPr>
        <p:spPr>
          <a:xfrm>
            <a:off x="758309" y="3015853"/>
            <a:ext cx="487442" cy="487442"/>
          </a:xfrm>
          <a:prstGeom prst="roundRect">
            <a:avLst>
              <a:gd name="adj" fmla="val 18669"/>
            </a:avLst>
          </a:prstGeom>
          <a:solidFill>
            <a:srgbClr val="D5DCF6"/>
          </a:solidFill>
          <a:ln w="7620">
            <a:solidFill>
              <a:srgbClr val="BBC2DC"/>
            </a:solidFill>
            <a:prstDash val="solid"/>
          </a:ln>
        </p:spPr>
      </p:sp>
      <p:sp>
        <p:nvSpPr>
          <p:cNvPr id="4" name="Text 2"/>
          <p:cNvSpPr/>
          <p:nvPr/>
        </p:nvSpPr>
        <p:spPr>
          <a:xfrm>
            <a:off x="1462326" y="3090267"/>
            <a:ext cx="3486745" cy="712470"/>
          </a:xfrm>
          <a:prstGeom prst="rect">
            <a:avLst/>
          </a:prstGeom>
          <a:noFill/>
          <a:ln/>
        </p:spPr>
        <p:txBody>
          <a:bodyPr wrap="squar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Karmaşıklık Gereksinimi</a:t>
            </a:r>
            <a:endParaRPr lang="en-US" sz="2200" dirty="0"/>
          </a:p>
        </p:txBody>
      </p:sp>
      <p:sp>
        <p:nvSpPr>
          <p:cNvPr id="5" name="Text 3"/>
          <p:cNvSpPr/>
          <p:nvPr/>
        </p:nvSpPr>
        <p:spPr>
          <a:xfrm>
            <a:off x="1462326" y="3932634"/>
            <a:ext cx="3486745" cy="208026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İklim verileri gibi karmaşık sistemlerde, Lineer Regresyon gibi basit modeller yetersiz kalırken, Random Forest gibi topluluk (ensemble) yöntemleri daha doğru tahminler sunar.</a:t>
            </a:r>
            <a:endParaRPr lang="en-US" sz="1700" dirty="0"/>
          </a:p>
        </p:txBody>
      </p:sp>
      <p:sp>
        <p:nvSpPr>
          <p:cNvPr id="6" name="Shape 4"/>
          <p:cNvSpPr/>
          <p:nvPr/>
        </p:nvSpPr>
        <p:spPr>
          <a:xfrm>
            <a:off x="5219819" y="3015853"/>
            <a:ext cx="487442" cy="487442"/>
          </a:xfrm>
          <a:prstGeom prst="roundRect">
            <a:avLst>
              <a:gd name="adj" fmla="val 18669"/>
            </a:avLst>
          </a:prstGeom>
          <a:solidFill>
            <a:srgbClr val="D5DCF6"/>
          </a:solidFill>
          <a:ln w="7620">
            <a:solidFill>
              <a:srgbClr val="BBC2DC"/>
            </a:solidFill>
            <a:prstDash val="solid"/>
          </a:ln>
        </p:spPr>
      </p:sp>
      <p:sp>
        <p:nvSpPr>
          <p:cNvPr id="7" name="Text 5"/>
          <p:cNvSpPr/>
          <p:nvPr/>
        </p:nvSpPr>
        <p:spPr>
          <a:xfrm>
            <a:off x="5923836" y="3090267"/>
            <a:ext cx="3486745" cy="712470"/>
          </a:xfrm>
          <a:prstGeom prst="rect">
            <a:avLst/>
          </a:prstGeom>
          <a:noFill/>
          <a:ln/>
        </p:spPr>
        <p:txBody>
          <a:bodyPr wrap="squar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Yorumlanabilirlik Dengesi</a:t>
            </a:r>
            <a:endParaRPr lang="en-US" sz="2200" dirty="0"/>
          </a:p>
        </p:txBody>
      </p:sp>
      <p:sp>
        <p:nvSpPr>
          <p:cNvPr id="8" name="Text 6"/>
          <p:cNvSpPr/>
          <p:nvPr/>
        </p:nvSpPr>
        <p:spPr>
          <a:xfrm>
            <a:off x="5923836" y="3932634"/>
            <a:ext cx="3486745" cy="242697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Karar Ağacı yüksek yorumlanabilirlik sunsa da, doğruluk açısından Random Forest'ın gerisinde kalır. Uygulamada, doğruluk ve yorumlanabilirlik arasında bir denge kurulmalıdır.</a:t>
            </a:r>
            <a:endParaRPr lang="en-US" sz="1700" dirty="0"/>
          </a:p>
        </p:txBody>
      </p:sp>
      <p:sp>
        <p:nvSpPr>
          <p:cNvPr id="9" name="Shape 7"/>
          <p:cNvSpPr/>
          <p:nvPr/>
        </p:nvSpPr>
        <p:spPr>
          <a:xfrm>
            <a:off x="9681329" y="3015853"/>
            <a:ext cx="487442" cy="487442"/>
          </a:xfrm>
          <a:prstGeom prst="roundRect">
            <a:avLst>
              <a:gd name="adj" fmla="val 18669"/>
            </a:avLst>
          </a:prstGeom>
          <a:solidFill>
            <a:srgbClr val="D5DCF6"/>
          </a:solidFill>
          <a:ln w="7620">
            <a:solidFill>
              <a:srgbClr val="BBC2DC"/>
            </a:solidFill>
            <a:prstDash val="solid"/>
          </a:ln>
        </p:spPr>
      </p:sp>
      <p:sp>
        <p:nvSpPr>
          <p:cNvPr id="10" name="Text 8"/>
          <p:cNvSpPr/>
          <p:nvPr/>
        </p:nvSpPr>
        <p:spPr>
          <a:xfrm>
            <a:off x="10385346" y="309026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Gelecek Çalışmalar</a:t>
            </a:r>
            <a:endParaRPr lang="en-US" sz="2200" dirty="0"/>
          </a:p>
        </p:txBody>
      </p:sp>
      <p:sp>
        <p:nvSpPr>
          <p:cNvPr id="11" name="Text 9"/>
          <p:cNvSpPr/>
          <p:nvPr/>
        </p:nvSpPr>
        <p:spPr>
          <a:xfrm>
            <a:off x="10385346" y="3576399"/>
            <a:ext cx="3486745"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Daha gelişmiş derin öğrenme modelleri (örneğin, LSTM) ve zaman serisi analiz yöntemleri, iklim trendi tahminlerinin doğruluğunu daha da artırabilir.</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8309" y="2324338"/>
            <a:ext cx="607873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Sınırlama ve Öneriler</a:t>
            </a:r>
            <a:endParaRPr lang="en-US" sz="4450" dirty="0"/>
          </a:p>
        </p:txBody>
      </p:sp>
      <p:sp>
        <p:nvSpPr>
          <p:cNvPr id="3" name="Shape 1"/>
          <p:cNvSpPr/>
          <p:nvPr/>
        </p:nvSpPr>
        <p:spPr>
          <a:xfrm>
            <a:off x="602218" y="3361968"/>
            <a:ext cx="4331851" cy="2543175"/>
          </a:xfrm>
          <a:prstGeom prst="roundRect">
            <a:avLst>
              <a:gd name="adj" fmla="val 6134"/>
            </a:avLst>
          </a:prstGeom>
          <a:solidFill>
            <a:srgbClr val="D3DCF6"/>
          </a:solidFill>
          <a:ln/>
        </p:spPr>
      </p:sp>
      <p:sp>
        <p:nvSpPr>
          <p:cNvPr id="4" name="Text 2"/>
          <p:cNvSpPr/>
          <p:nvPr/>
        </p:nvSpPr>
        <p:spPr>
          <a:xfrm>
            <a:off x="818793" y="357854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     </a:t>
            </a:r>
            <a:endParaRPr lang="en-US" sz="2200" dirty="0"/>
          </a:p>
        </p:txBody>
      </p:sp>
      <p:sp>
        <p:nvSpPr>
          <p:cNvPr id="5" name="Text 3"/>
          <p:cNvSpPr/>
          <p:nvPr/>
        </p:nvSpPr>
        <p:spPr>
          <a:xfrm>
            <a:off x="1342787" y="4021336"/>
            <a:ext cx="2850713" cy="356235"/>
          </a:xfrm>
          <a:prstGeom prst="rect">
            <a:avLst/>
          </a:prstGeom>
          <a:noFill/>
          <a:ln/>
        </p:spPr>
        <p:txBody>
          <a:bodyPr wrap="none" lIns="0" tIns="0" rIns="0" bIns="0" rtlCol="0" anchor="t"/>
          <a:lstStyle/>
          <a:p>
            <a:pPr algn="ctr"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Model Karmaşıklığı</a:t>
            </a:r>
            <a:endParaRPr lang="en-US" sz="2200" dirty="0"/>
          </a:p>
        </p:txBody>
      </p:sp>
      <p:sp>
        <p:nvSpPr>
          <p:cNvPr id="6" name="Text 4"/>
          <p:cNvSpPr/>
          <p:nvPr/>
        </p:nvSpPr>
        <p:spPr>
          <a:xfrm>
            <a:off x="818793" y="4594146"/>
            <a:ext cx="389870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Basit modeller bilgilendirici olsa da, karmaşık iklim dinamikleri için yetersiz kalabilir.​</a:t>
            </a:r>
            <a:endParaRPr lang="en-US" sz="1700" dirty="0"/>
          </a:p>
        </p:txBody>
      </p:sp>
      <p:sp>
        <p:nvSpPr>
          <p:cNvPr id="7" name="Shape 5"/>
          <p:cNvSpPr/>
          <p:nvPr/>
        </p:nvSpPr>
        <p:spPr>
          <a:xfrm>
            <a:off x="5158145" y="3361968"/>
            <a:ext cx="4330541" cy="2543175"/>
          </a:xfrm>
          <a:prstGeom prst="roundRect">
            <a:avLst>
              <a:gd name="adj" fmla="val 6134"/>
            </a:avLst>
          </a:prstGeom>
          <a:solidFill>
            <a:srgbClr val="D3DCF6"/>
          </a:solidFill>
          <a:ln/>
        </p:spPr>
      </p:sp>
      <p:sp>
        <p:nvSpPr>
          <p:cNvPr id="8" name="Text 6"/>
          <p:cNvSpPr/>
          <p:nvPr/>
        </p:nvSpPr>
        <p:spPr>
          <a:xfrm>
            <a:off x="5374719" y="3578543"/>
            <a:ext cx="2850713" cy="356235"/>
          </a:xfrm>
          <a:prstGeom prst="rect">
            <a:avLst/>
          </a:prstGeom>
          <a:noFill/>
          <a:ln/>
        </p:spPr>
        <p:txBody>
          <a:bodyPr wrap="none" lIns="0" tIns="0" rIns="0" bIns="0" rtlCol="0" anchor="t"/>
          <a:lstStyle/>
          <a:p>
            <a:pPr algn="l" indent="0" marL="0">
              <a:lnSpc>
                <a:spcPts val="2800"/>
              </a:lnSpc>
              <a:buNone/>
            </a:pPr>
            <a:endParaRPr lang="en-US" sz="2200" dirty="0"/>
          </a:p>
        </p:txBody>
      </p:sp>
      <p:sp>
        <p:nvSpPr>
          <p:cNvPr id="9" name="Text 7"/>
          <p:cNvSpPr/>
          <p:nvPr/>
        </p:nvSpPr>
        <p:spPr>
          <a:xfrm>
            <a:off x="5897999" y="4021336"/>
            <a:ext cx="2850713" cy="356235"/>
          </a:xfrm>
          <a:prstGeom prst="rect">
            <a:avLst/>
          </a:prstGeom>
          <a:noFill/>
          <a:ln/>
        </p:spPr>
        <p:txBody>
          <a:bodyPr wrap="none" lIns="0" tIns="0" rIns="0" bIns="0" rtlCol="0" anchor="t"/>
          <a:lstStyle/>
          <a:p>
            <a:pPr algn="ctr"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İleri Çalışmalar</a:t>
            </a:r>
            <a:endParaRPr lang="en-US" sz="2200" dirty="0"/>
          </a:p>
        </p:txBody>
      </p:sp>
      <p:sp>
        <p:nvSpPr>
          <p:cNvPr id="10" name="Text 8"/>
          <p:cNvSpPr/>
          <p:nvPr/>
        </p:nvSpPr>
        <p:spPr>
          <a:xfrm>
            <a:off x="5374719" y="4594146"/>
            <a:ext cx="389739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Mevsimsellik, ENSO etkisi gibi dış faktörlerin dahil edilmesi; belirsizlik analizi yapılması.​</a:t>
            </a:r>
            <a:endParaRPr lang="en-US" sz="1700" dirty="0"/>
          </a:p>
        </p:txBody>
      </p:sp>
      <p:sp>
        <p:nvSpPr>
          <p:cNvPr id="11" name="Shape 9"/>
          <p:cNvSpPr/>
          <p:nvPr/>
        </p:nvSpPr>
        <p:spPr>
          <a:xfrm>
            <a:off x="9712762" y="3361968"/>
            <a:ext cx="4330541" cy="2543175"/>
          </a:xfrm>
          <a:prstGeom prst="roundRect">
            <a:avLst>
              <a:gd name="adj" fmla="val 6134"/>
            </a:avLst>
          </a:prstGeom>
          <a:solidFill>
            <a:srgbClr val="D3DCF6"/>
          </a:solidFill>
          <a:ln/>
        </p:spPr>
      </p:sp>
      <p:sp>
        <p:nvSpPr>
          <p:cNvPr id="12" name="Text 10"/>
          <p:cNvSpPr/>
          <p:nvPr/>
        </p:nvSpPr>
        <p:spPr>
          <a:xfrm>
            <a:off x="9929336" y="3578543"/>
            <a:ext cx="2850713" cy="356235"/>
          </a:xfrm>
          <a:prstGeom prst="rect">
            <a:avLst/>
          </a:prstGeom>
          <a:noFill/>
          <a:ln/>
        </p:spPr>
        <p:txBody>
          <a:bodyPr wrap="none" lIns="0" tIns="0" rIns="0" bIns="0" rtlCol="0" anchor="t"/>
          <a:lstStyle/>
          <a:p>
            <a:pPr algn="l" indent="0" marL="0">
              <a:lnSpc>
                <a:spcPts val="2800"/>
              </a:lnSpc>
              <a:buNone/>
            </a:pPr>
            <a:endParaRPr lang="en-US" sz="2200" dirty="0"/>
          </a:p>
        </p:txBody>
      </p:sp>
      <p:sp>
        <p:nvSpPr>
          <p:cNvPr id="13" name="Text 11"/>
          <p:cNvSpPr/>
          <p:nvPr/>
        </p:nvSpPr>
        <p:spPr>
          <a:xfrm>
            <a:off x="10452616" y="4021336"/>
            <a:ext cx="2850713" cy="356235"/>
          </a:xfrm>
          <a:prstGeom prst="rect">
            <a:avLst/>
          </a:prstGeom>
          <a:noFill/>
          <a:ln/>
        </p:spPr>
        <p:txBody>
          <a:bodyPr wrap="none" lIns="0" tIns="0" rIns="0" bIns="0" rtlCol="0" anchor="t"/>
          <a:lstStyle/>
          <a:p>
            <a:pPr algn="ctr"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 Karar Vericiler İçin</a:t>
            </a:r>
            <a:endParaRPr lang="en-US" sz="2200" dirty="0"/>
          </a:p>
        </p:txBody>
      </p:sp>
      <p:sp>
        <p:nvSpPr>
          <p:cNvPr id="14" name="Text 12"/>
          <p:cNvSpPr/>
          <p:nvPr/>
        </p:nvSpPr>
        <p:spPr>
          <a:xfrm>
            <a:off x="10254258" y="4621292"/>
            <a:ext cx="3572470"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Tahminler politika yapımında destekleyici bilgi sağlar fakat tek başına karar aracı olmamalıdır.​</a:t>
            </a:r>
            <a:endParaRPr lang="en-US" sz="1700" dirty="0"/>
          </a:p>
        </p:txBody>
      </p:sp>
      <p:sp>
        <p:nvSpPr>
          <p:cNvPr id="15" name="Shape 13"/>
          <p:cNvSpPr/>
          <p:nvPr/>
        </p:nvSpPr>
        <p:spPr>
          <a:xfrm>
            <a:off x="9929336" y="4621292"/>
            <a:ext cx="30480" cy="1040130"/>
          </a:xfrm>
          <a:prstGeom prst="rect">
            <a:avLst/>
          </a:prstGeom>
          <a:solidFill>
            <a:srgbClr val="1A2D7A"/>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1373743"/>
            <a:ext cx="7185184"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Vaktiniz için Teşekkürler.</a:t>
            </a:r>
            <a:endParaRPr lang="en-US" sz="4450" dirty="0"/>
          </a:p>
        </p:txBody>
      </p:sp>
      <p:sp>
        <p:nvSpPr>
          <p:cNvPr id="3" name="Text 1"/>
          <p:cNvSpPr/>
          <p:nvPr/>
        </p:nvSpPr>
        <p:spPr>
          <a:xfrm>
            <a:off x="758309" y="2519720"/>
            <a:ext cx="1311378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4" name="Text 2"/>
          <p:cNvSpPr/>
          <p:nvPr/>
        </p:nvSpPr>
        <p:spPr>
          <a:xfrm>
            <a:off x="758309" y="3191351"/>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İletişim:</a:t>
            </a:r>
            <a:endParaRPr lang="en-US" sz="4450" dirty="0"/>
          </a:p>
        </p:txBody>
      </p:sp>
      <p:sp>
        <p:nvSpPr>
          <p:cNvPr id="5" name="Text 3"/>
          <p:cNvSpPr/>
          <p:nvPr/>
        </p:nvSpPr>
        <p:spPr>
          <a:xfrm>
            <a:off x="1083231" y="4472702"/>
            <a:ext cx="12788860"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Mustafa ERAYDIN                       mustafaeraydin@marun.edu.tr</a:t>
            </a:r>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Muhammed Eren TAŞTAN      eren.tastan@marun.edu.tr</a:t>
            </a:r>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Meva Su ULUSAL                         su.ulusal@marun.edu.tr</a:t>
            </a:r>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Şevki BİLGİÇ                                  sevkibilgic@marun.edu.tr</a:t>
            </a:r>
            <a:endParaRPr lang="en-US" sz="1700" dirty="0"/>
          </a:p>
        </p:txBody>
      </p:sp>
      <p:sp>
        <p:nvSpPr>
          <p:cNvPr id="6" name="Shape 4"/>
          <p:cNvSpPr/>
          <p:nvPr/>
        </p:nvSpPr>
        <p:spPr>
          <a:xfrm>
            <a:off x="758309" y="4228981"/>
            <a:ext cx="30480" cy="1874282"/>
          </a:xfrm>
          <a:prstGeom prst="rect">
            <a:avLst/>
          </a:prstGeom>
          <a:solidFill>
            <a:srgbClr val="1A2D7A"/>
          </a:solidFill>
          <a:ln/>
        </p:spPr>
      </p:sp>
      <p:sp>
        <p:nvSpPr>
          <p:cNvPr id="7" name="Text 5"/>
          <p:cNvSpPr/>
          <p:nvPr/>
        </p:nvSpPr>
        <p:spPr>
          <a:xfrm>
            <a:off x="758309" y="6428184"/>
            <a:ext cx="3420904" cy="427553"/>
          </a:xfrm>
          <a:prstGeom prst="rect">
            <a:avLst/>
          </a:prstGeom>
          <a:noFill/>
          <a:ln/>
        </p:spPr>
        <p:txBody>
          <a:bodyPr wrap="none" lIns="0" tIns="0" rIns="0" bIns="0" rtlCol="0" anchor="t"/>
          <a:lstStyle/>
          <a:p>
            <a:pPr algn="l" indent="0" marL="0">
              <a:lnSpc>
                <a:spcPts val="3350"/>
              </a:lnSpc>
              <a:buNone/>
            </a:pPr>
            <a:endParaRPr lang="en-US" sz="2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39008" y="502801"/>
            <a:ext cx="4804529" cy="600432"/>
          </a:xfrm>
          <a:prstGeom prst="rect">
            <a:avLst/>
          </a:prstGeom>
          <a:noFill/>
          <a:ln/>
        </p:spPr>
        <p:txBody>
          <a:bodyPr wrap="none" lIns="0" tIns="0" rIns="0" bIns="0" rtlCol="0" anchor="t"/>
          <a:lstStyle/>
          <a:p>
            <a:pPr algn="l" indent="0" marL="0">
              <a:lnSpc>
                <a:spcPts val="4700"/>
              </a:lnSpc>
              <a:buNone/>
            </a:pPr>
            <a:r>
              <a:rPr lang="en-US" sz="3750" dirty="0">
                <a:solidFill>
                  <a:srgbClr val="1F1E1E"/>
                </a:solidFill>
                <a:latin typeface="Alexandria Semi Bold" pitchFamily="34" charset="0"/>
                <a:ea typeface="Alexandria Semi Bold" pitchFamily="34" charset="-122"/>
                <a:cs typeface="Alexandria Semi Bold" pitchFamily="34" charset="-120"/>
              </a:rPr>
              <a:t>Kaynakça</a:t>
            </a:r>
            <a:endParaRPr lang="en-US" sz="3750" dirty="0"/>
          </a:p>
        </p:txBody>
      </p:sp>
      <p:sp>
        <p:nvSpPr>
          <p:cNvPr id="3" name="Text 1"/>
          <p:cNvSpPr/>
          <p:nvPr/>
        </p:nvSpPr>
        <p:spPr>
          <a:xfrm>
            <a:off x="912852" y="1673662"/>
            <a:ext cx="13078539" cy="291941"/>
          </a:xfrm>
          <a:prstGeom prst="rect">
            <a:avLst/>
          </a:prstGeom>
          <a:noFill/>
          <a:ln/>
        </p:spPr>
        <p:txBody>
          <a:bodyPr wrap="non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IPCC — Climate Change Reports &amp; Data​</a:t>
            </a:r>
            <a:endParaRPr lang="en-US" sz="1400" dirty="0"/>
          </a:p>
        </p:txBody>
      </p:sp>
      <p:sp>
        <p:nvSpPr>
          <p:cNvPr id="4" name="Text 2"/>
          <p:cNvSpPr/>
          <p:nvPr/>
        </p:nvSpPr>
        <p:spPr>
          <a:xfrm>
            <a:off x="912852" y="2170986"/>
            <a:ext cx="13078539" cy="291941"/>
          </a:xfrm>
          <a:prstGeom prst="rect">
            <a:avLst/>
          </a:prstGeom>
          <a:noFill/>
          <a:ln/>
        </p:spPr>
        <p:txBody>
          <a:bodyPr wrap="non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Scikit-learn Documentation — scikit-learn.org​</a:t>
            </a:r>
            <a:endParaRPr lang="en-US" sz="1400" dirty="0"/>
          </a:p>
        </p:txBody>
      </p:sp>
      <p:sp>
        <p:nvSpPr>
          <p:cNvPr id="5" name="Text 3"/>
          <p:cNvSpPr/>
          <p:nvPr/>
        </p:nvSpPr>
        <p:spPr>
          <a:xfrm>
            <a:off x="912852" y="2668310"/>
            <a:ext cx="13078539" cy="291941"/>
          </a:xfrm>
          <a:prstGeom prst="rect">
            <a:avLst/>
          </a:prstGeom>
          <a:noFill/>
          <a:ln/>
        </p:spPr>
        <p:txBody>
          <a:bodyPr wrap="none" lIns="0" tIns="0" rIns="0" bIns="0" rtlCol="0" anchor="t"/>
          <a:lstStyle/>
          <a:p>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Hastie, Tibshirani, Friedman — The Elements of Statistical Learning (özet kaynak)​</a:t>
            </a:r>
            <a:endParaRPr lang="en-US" sz="1400" dirty="0"/>
          </a:p>
        </p:txBody>
      </p:sp>
      <p:sp>
        <p:nvSpPr>
          <p:cNvPr id="6" name="Text 4"/>
          <p:cNvSpPr/>
          <p:nvPr/>
        </p:nvSpPr>
        <p:spPr>
          <a:xfrm>
            <a:off x="912852" y="3165634"/>
            <a:ext cx="13078539" cy="583883"/>
          </a:xfrm>
          <a:prstGeom prst="rect">
            <a:avLst/>
          </a:prstGeom>
          <a:noFill/>
          <a:ln/>
        </p:spPr>
        <p:txBody>
          <a:bodyPr wrap="squar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 Python (pandas, numpy, matplotlib, scikit-learn)</a:t>
            </a:r>
            <a:pPr algn="l" indent="0" marL="0">
              <a:lnSpc>
                <a:spcPts val="2300"/>
              </a:lnSpc>
              <a:buNone/>
            </a:pPr>
            <a:r>
              <a:rPr lang="en-US" sz="1400" b="1" dirty="0">
                <a:solidFill>
                  <a:srgbClr val="3B3535"/>
                </a:solidFill>
                <a:latin typeface="Sora Light" pitchFamily="34" charset="0"/>
                <a:ea typeface="Sora Light" pitchFamily="34" charset="-122"/>
                <a:cs typeface="Sora Light" pitchFamily="34" charset="-120"/>
              </a:rPr>
              <a:t>Hastie, T., Tibshirani, R., &amp; Friedman, J. (2009).</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a:t>
            </a:r>
            <a:pPr algn="l" indent="0" marL="0">
              <a:lnSpc>
                <a:spcPts val="2300"/>
              </a:lnSpc>
              <a:buNone/>
            </a:pPr>
            <a:r>
              <a:rPr lang="en-US" sz="1400" i="1" dirty="0">
                <a:solidFill>
                  <a:srgbClr val="3B3535"/>
                </a:solidFill>
                <a:latin typeface="Sora Light" pitchFamily="34" charset="0"/>
                <a:ea typeface="Sora Light" pitchFamily="34" charset="-122"/>
                <a:cs typeface="Sora Light" pitchFamily="34" charset="-120"/>
              </a:rPr>
              <a:t>The Elements of Statistical Learning: Data Mining, Inference, and Prediction.</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2nd Edition. Springer.​</a:t>
            </a:r>
            <a:endParaRPr lang="en-US" sz="1400" dirty="0"/>
          </a:p>
        </p:txBody>
      </p:sp>
      <p:sp>
        <p:nvSpPr>
          <p:cNvPr id="7" name="Text 5"/>
          <p:cNvSpPr/>
          <p:nvPr/>
        </p:nvSpPr>
        <p:spPr>
          <a:xfrm>
            <a:off x="912852" y="3813334"/>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Doğrusal regresyon, karar ağaçları ve ensemble yöntemleri (Random Forest) için temel başvuru kaynağıdır.​</a:t>
            </a:r>
            <a:endParaRPr lang="en-US" sz="1400" dirty="0"/>
          </a:p>
        </p:txBody>
      </p:sp>
      <p:sp>
        <p:nvSpPr>
          <p:cNvPr id="8" name="Text 6"/>
          <p:cNvSpPr/>
          <p:nvPr/>
        </p:nvSpPr>
        <p:spPr>
          <a:xfrm>
            <a:off x="912852" y="4169093"/>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3B3535"/>
                </a:solidFill>
                <a:latin typeface="Sora Light" pitchFamily="34" charset="0"/>
                <a:ea typeface="Sora Light" pitchFamily="34" charset="-122"/>
                <a:cs typeface="Sora Light" pitchFamily="34" charset="-120"/>
              </a:rPr>
              <a:t>James, G., Witten, D., Hastie, T., &amp; Tibshirani, R. (2013).</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a:t>
            </a:r>
            <a:pPr algn="l" indent="0" marL="0">
              <a:lnSpc>
                <a:spcPts val="2300"/>
              </a:lnSpc>
              <a:buNone/>
            </a:pPr>
            <a:r>
              <a:rPr lang="en-US" sz="1400" i="1" dirty="0">
                <a:solidFill>
                  <a:srgbClr val="3B3535"/>
                </a:solidFill>
                <a:latin typeface="Sora Light" pitchFamily="34" charset="0"/>
                <a:ea typeface="Sora Light" pitchFamily="34" charset="-122"/>
                <a:cs typeface="Sora Light" pitchFamily="34" charset="-120"/>
              </a:rPr>
              <a:t>An Introduction to Statistical Learning.</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 Springer.​</a:t>
            </a:r>
            <a:endParaRPr lang="en-US" sz="1400" dirty="0"/>
          </a:p>
        </p:txBody>
      </p:sp>
      <p:sp>
        <p:nvSpPr>
          <p:cNvPr id="9" name="Text 7"/>
          <p:cNvSpPr/>
          <p:nvPr/>
        </p:nvSpPr>
        <p:spPr>
          <a:xfrm>
            <a:off x="912852" y="4524851"/>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Makine öğrenimine giriş ve özellikle regresyon tekniklerinin açıklaması için uygundur.​</a:t>
            </a:r>
            <a:endParaRPr lang="en-US" sz="1400" dirty="0"/>
          </a:p>
        </p:txBody>
      </p:sp>
      <p:sp>
        <p:nvSpPr>
          <p:cNvPr id="10" name="Text 8"/>
          <p:cNvSpPr/>
          <p:nvPr/>
        </p:nvSpPr>
        <p:spPr>
          <a:xfrm>
            <a:off x="912852" y="4880610"/>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3B3535"/>
                </a:solidFill>
                <a:latin typeface="Sora Light" pitchFamily="34" charset="0"/>
                <a:ea typeface="Sora Light" pitchFamily="34" charset="-122"/>
                <a:cs typeface="Sora Light" pitchFamily="34" charset="-120"/>
              </a:rPr>
              <a:t>Scikit-learn Documentation (sklearn.org)</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a:t>
            </a:r>
            <a:endParaRPr lang="en-US" sz="1400" dirty="0"/>
          </a:p>
        </p:txBody>
      </p:sp>
      <p:sp>
        <p:nvSpPr>
          <p:cNvPr id="11" name="Text 9"/>
          <p:cNvSpPr/>
          <p:nvPr/>
        </p:nvSpPr>
        <p:spPr>
          <a:xfrm>
            <a:off x="912852" y="5236369"/>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u="sng" dirty="0">
                <a:solidFill>
                  <a:srgbClr val="1A2D7A"/>
                </a:solidFill>
                <a:latin typeface="Sora Light" pitchFamily="34" charset="0"/>
                <a:ea typeface="Sora Light" pitchFamily="34" charset="-122"/>
                <a:cs typeface="Sora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https://scikit-learn.org/stable/modules/linear_model.html​</a:t>
            </a:r>
            <a:endParaRPr lang="en-US" sz="1400" dirty="0"/>
          </a:p>
        </p:txBody>
      </p:sp>
      <p:sp>
        <p:nvSpPr>
          <p:cNvPr id="12" name="Text 10"/>
          <p:cNvSpPr/>
          <p:nvPr/>
        </p:nvSpPr>
        <p:spPr>
          <a:xfrm>
            <a:off x="912852" y="5592128"/>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u="sng" dirty="0">
                <a:solidFill>
                  <a:srgbClr val="1A2D7A"/>
                </a:solidFill>
                <a:latin typeface="Sora Light" pitchFamily="34" charset="0"/>
                <a:ea typeface="Sora Light" pitchFamily="34" charset="-122"/>
                <a:cs typeface="Sora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https://scikit-learn.org/stable/modules/tree.html​</a:t>
            </a:r>
            <a:endParaRPr lang="en-US" sz="1400" dirty="0"/>
          </a:p>
        </p:txBody>
      </p:sp>
      <p:sp>
        <p:nvSpPr>
          <p:cNvPr id="13" name="Text 11"/>
          <p:cNvSpPr/>
          <p:nvPr/>
        </p:nvSpPr>
        <p:spPr>
          <a:xfrm>
            <a:off x="912852" y="5947886"/>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u="sng" dirty="0">
                <a:solidFill>
                  <a:srgbClr val="1A2D7A"/>
                </a:solidFill>
                <a:latin typeface="Sora Light" pitchFamily="34" charset="0"/>
                <a:ea typeface="Sora Light" pitchFamily="34" charset="-122"/>
                <a:cs typeface="Sora Light"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https://scikit-learn.org/stable/modules/ensemble.html#random-forests​</a:t>
            </a:r>
            <a:endParaRPr lang="en-US" sz="1400" dirty="0"/>
          </a:p>
        </p:txBody>
      </p:sp>
      <p:sp>
        <p:nvSpPr>
          <p:cNvPr id="14" name="Text 12"/>
          <p:cNvSpPr/>
          <p:nvPr/>
        </p:nvSpPr>
        <p:spPr>
          <a:xfrm>
            <a:off x="912852" y="6303645"/>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Python kütüphanesi üzerinden uygulamalı örnekler ve algoritma açıklamaları.​</a:t>
            </a:r>
            <a:endParaRPr lang="en-US" sz="1400" dirty="0"/>
          </a:p>
        </p:txBody>
      </p:sp>
      <p:sp>
        <p:nvSpPr>
          <p:cNvPr id="15" name="Text 13"/>
          <p:cNvSpPr/>
          <p:nvPr/>
        </p:nvSpPr>
        <p:spPr>
          <a:xfrm>
            <a:off x="912852" y="6659404"/>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3B3535"/>
                </a:solidFill>
                <a:latin typeface="Sora Light" pitchFamily="34" charset="0"/>
                <a:ea typeface="Sora Light" pitchFamily="34" charset="-122"/>
                <a:cs typeface="Sora Light" pitchFamily="34" charset="-120"/>
              </a:rPr>
              <a:t>IPCC Reports (Intergovernmental Panel on Climate Change)</a:t>
            </a:r>
            <a:pPr algn="l" indent="0" marL="0">
              <a:lnSpc>
                <a:spcPts val="2300"/>
              </a:lnSpc>
              <a:buNone/>
            </a:pPr>
            <a:r>
              <a:rPr lang="en-US" sz="1400" dirty="0">
                <a:solidFill>
                  <a:srgbClr val="3B3535"/>
                </a:solidFill>
                <a:latin typeface="Sora Light" pitchFamily="34" charset="0"/>
                <a:ea typeface="Sora Light" pitchFamily="34" charset="-122"/>
                <a:cs typeface="Sora Light" pitchFamily="34" charset="-120"/>
              </a:rPr>
              <a:t>​</a:t>
            </a:r>
            <a:endParaRPr lang="en-US" sz="1400" dirty="0"/>
          </a:p>
        </p:txBody>
      </p:sp>
      <p:sp>
        <p:nvSpPr>
          <p:cNvPr id="16" name="Text 14"/>
          <p:cNvSpPr/>
          <p:nvPr/>
        </p:nvSpPr>
        <p:spPr>
          <a:xfrm>
            <a:off x="912852" y="7015163"/>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u="sng" dirty="0">
                <a:solidFill>
                  <a:srgbClr val="1A2D7A"/>
                </a:solidFill>
                <a:latin typeface="Sora Light" pitchFamily="34" charset="0"/>
                <a:ea typeface="Sora Light" pitchFamily="34" charset="-122"/>
                <a:cs typeface="Sora Light"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https://www.ipcc.ch/reports/​</a:t>
            </a:r>
            <a:endParaRPr lang="en-US" sz="1400" dirty="0"/>
          </a:p>
        </p:txBody>
      </p:sp>
      <p:sp>
        <p:nvSpPr>
          <p:cNvPr id="17" name="Text 15"/>
          <p:cNvSpPr/>
          <p:nvPr/>
        </p:nvSpPr>
        <p:spPr>
          <a:xfrm>
            <a:off x="912852" y="7370921"/>
            <a:ext cx="13078539" cy="291941"/>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3B3535"/>
                </a:solidFill>
                <a:latin typeface="Sora Light" pitchFamily="34" charset="0"/>
                <a:ea typeface="Sora Light" pitchFamily="34" charset="-122"/>
                <a:cs typeface="Sora Light" pitchFamily="34" charset="-120"/>
              </a:rPr>
              <a:t>İklim değişikliği ve sıcaklık trendleri üzerine veri ve analiz örnekleri.</a:t>
            </a:r>
            <a:endParaRPr lang="en-US" sz="1400" dirty="0"/>
          </a:p>
        </p:txBody>
      </p:sp>
      <p:sp>
        <p:nvSpPr>
          <p:cNvPr id="18" name="Shape 16"/>
          <p:cNvSpPr/>
          <p:nvPr/>
        </p:nvSpPr>
        <p:spPr>
          <a:xfrm>
            <a:off x="639008" y="1468279"/>
            <a:ext cx="22860" cy="6258401"/>
          </a:xfrm>
          <a:prstGeom prst="rect">
            <a:avLst/>
          </a:prstGeom>
          <a:solidFill>
            <a:srgbClr val="1A2D7A"/>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164913"/>
            <a:ext cx="570154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Giriş ve Amaç</a:t>
            </a:r>
            <a:endParaRPr lang="en-US" sz="4450" dirty="0"/>
          </a:p>
        </p:txBody>
      </p:sp>
      <p:sp>
        <p:nvSpPr>
          <p:cNvPr id="3" name="Text 1"/>
          <p:cNvSpPr/>
          <p:nvPr/>
        </p:nvSpPr>
        <p:spPr>
          <a:xfrm>
            <a:off x="758309" y="3310890"/>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İklim değişikliği, küresel çapta en önemli zorluklardan biridir. Doğru ve zamanında tahminler, adaptasyon ve hafifletme stratejileri için hayati öneme sahiptir. Bu sunumun amacı, iklim verilerindeki eğilimleri tahmin etmek için üç temel makine öğrenimi modelini karşılaştırmaktır:</a:t>
            </a:r>
            <a:endParaRPr lang="en-US" sz="1700" dirty="0"/>
          </a:p>
        </p:txBody>
      </p:sp>
      <p:sp>
        <p:nvSpPr>
          <p:cNvPr id="4" name="Shape 2"/>
          <p:cNvSpPr/>
          <p:nvPr/>
        </p:nvSpPr>
        <p:spPr>
          <a:xfrm>
            <a:off x="758309" y="4919663"/>
            <a:ext cx="4226838" cy="1144905"/>
          </a:xfrm>
          <a:prstGeom prst="roundRect">
            <a:avLst>
              <a:gd name="adj" fmla="val 12779"/>
            </a:avLst>
          </a:prstGeom>
          <a:solidFill>
            <a:srgbClr val="FFFAFA"/>
          </a:solidFill>
          <a:ln/>
        </p:spPr>
      </p:sp>
      <p:sp>
        <p:nvSpPr>
          <p:cNvPr id="5" name="Shape 3"/>
          <p:cNvSpPr/>
          <p:nvPr/>
        </p:nvSpPr>
        <p:spPr>
          <a:xfrm>
            <a:off x="758309" y="4889182"/>
            <a:ext cx="4226838" cy="121920"/>
          </a:xfrm>
          <a:prstGeom prst="roundRect">
            <a:avLst>
              <a:gd name="adj" fmla="val 74638"/>
            </a:avLst>
          </a:prstGeom>
          <a:solidFill>
            <a:srgbClr val="1A2D7A"/>
          </a:solidFill>
          <a:ln/>
        </p:spPr>
      </p:sp>
      <p:sp>
        <p:nvSpPr>
          <p:cNvPr id="6" name="Shape 4"/>
          <p:cNvSpPr/>
          <p:nvPr/>
        </p:nvSpPr>
        <p:spPr>
          <a:xfrm>
            <a:off x="2546687" y="4594741"/>
            <a:ext cx="649962" cy="649962"/>
          </a:xfrm>
          <a:prstGeom prst="roundRect">
            <a:avLst>
              <a:gd name="adj" fmla="val 140685"/>
            </a:avLst>
          </a:prstGeom>
          <a:solidFill>
            <a:srgbClr val="1A2D7A"/>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41712" y="4789765"/>
            <a:ext cx="259913" cy="259913"/>
          </a:xfrm>
          <a:prstGeom prst="rect">
            <a:avLst/>
          </a:prstGeom>
        </p:spPr>
      </p:pic>
      <p:sp>
        <p:nvSpPr>
          <p:cNvPr id="8" name="Text 5"/>
          <p:cNvSpPr/>
          <p:nvPr/>
        </p:nvSpPr>
        <p:spPr>
          <a:xfrm>
            <a:off x="1005364" y="546127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Random Forest</a:t>
            </a:r>
            <a:endParaRPr lang="en-US" sz="2200" dirty="0"/>
          </a:p>
        </p:txBody>
      </p:sp>
      <p:sp>
        <p:nvSpPr>
          <p:cNvPr id="9" name="Shape 6"/>
          <p:cNvSpPr/>
          <p:nvPr/>
        </p:nvSpPr>
        <p:spPr>
          <a:xfrm>
            <a:off x="5201722" y="4919663"/>
            <a:ext cx="4226838" cy="1144905"/>
          </a:xfrm>
          <a:prstGeom prst="roundRect">
            <a:avLst>
              <a:gd name="adj" fmla="val 12779"/>
            </a:avLst>
          </a:prstGeom>
          <a:solidFill>
            <a:srgbClr val="FFFAFA"/>
          </a:solidFill>
          <a:ln/>
        </p:spPr>
      </p:sp>
      <p:sp>
        <p:nvSpPr>
          <p:cNvPr id="10" name="Shape 7"/>
          <p:cNvSpPr/>
          <p:nvPr/>
        </p:nvSpPr>
        <p:spPr>
          <a:xfrm>
            <a:off x="5201722" y="4889182"/>
            <a:ext cx="4226838" cy="121920"/>
          </a:xfrm>
          <a:prstGeom prst="roundRect">
            <a:avLst>
              <a:gd name="adj" fmla="val 74638"/>
            </a:avLst>
          </a:prstGeom>
          <a:solidFill>
            <a:srgbClr val="1A2D7A"/>
          </a:solidFill>
          <a:ln/>
        </p:spPr>
      </p:sp>
      <p:sp>
        <p:nvSpPr>
          <p:cNvPr id="11" name="Shape 8"/>
          <p:cNvSpPr/>
          <p:nvPr/>
        </p:nvSpPr>
        <p:spPr>
          <a:xfrm>
            <a:off x="6990100" y="4594741"/>
            <a:ext cx="649962" cy="649962"/>
          </a:xfrm>
          <a:prstGeom prst="roundRect">
            <a:avLst>
              <a:gd name="adj" fmla="val 140685"/>
            </a:avLst>
          </a:prstGeom>
          <a:solidFill>
            <a:srgbClr val="1A2D7A"/>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124" y="4789765"/>
            <a:ext cx="259913" cy="259913"/>
          </a:xfrm>
          <a:prstGeom prst="rect">
            <a:avLst/>
          </a:prstGeom>
        </p:spPr>
      </p:pic>
      <p:sp>
        <p:nvSpPr>
          <p:cNvPr id="13" name="Text 9"/>
          <p:cNvSpPr/>
          <p:nvPr/>
        </p:nvSpPr>
        <p:spPr>
          <a:xfrm>
            <a:off x="5448776" y="546127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Lineer Regresyon</a:t>
            </a:r>
            <a:endParaRPr lang="en-US" sz="2200" dirty="0"/>
          </a:p>
        </p:txBody>
      </p:sp>
      <p:sp>
        <p:nvSpPr>
          <p:cNvPr id="14" name="Shape 10"/>
          <p:cNvSpPr/>
          <p:nvPr/>
        </p:nvSpPr>
        <p:spPr>
          <a:xfrm>
            <a:off x="9645134" y="4919663"/>
            <a:ext cx="4226957" cy="1144905"/>
          </a:xfrm>
          <a:prstGeom prst="roundRect">
            <a:avLst>
              <a:gd name="adj" fmla="val 12779"/>
            </a:avLst>
          </a:prstGeom>
          <a:solidFill>
            <a:srgbClr val="FFFAFA"/>
          </a:solidFill>
          <a:ln/>
        </p:spPr>
      </p:sp>
      <p:sp>
        <p:nvSpPr>
          <p:cNvPr id="15" name="Shape 11"/>
          <p:cNvSpPr/>
          <p:nvPr/>
        </p:nvSpPr>
        <p:spPr>
          <a:xfrm>
            <a:off x="9645134" y="4889182"/>
            <a:ext cx="4226957" cy="121920"/>
          </a:xfrm>
          <a:prstGeom prst="roundRect">
            <a:avLst>
              <a:gd name="adj" fmla="val 74638"/>
            </a:avLst>
          </a:prstGeom>
          <a:solidFill>
            <a:srgbClr val="1A2D7A"/>
          </a:solidFill>
          <a:ln/>
        </p:spPr>
      </p:sp>
      <p:sp>
        <p:nvSpPr>
          <p:cNvPr id="16" name="Shape 12"/>
          <p:cNvSpPr/>
          <p:nvPr/>
        </p:nvSpPr>
        <p:spPr>
          <a:xfrm>
            <a:off x="11433631" y="4594741"/>
            <a:ext cx="649962" cy="649962"/>
          </a:xfrm>
          <a:prstGeom prst="roundRect">
            <a:avLst>
              <a:gd name="adj" fmla="val 140685"/>
            </a:avLst>
          </a:prstGeom>
          <a:solidFill>
            <a:srgbClr val="1A2D7A"/>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28656" y="4789765"/>
            <a:ext cx="259913" cy="259913"/>
          </a:xfrm>
          <a:prstGeom prst="rect">
            <a:avLst/>
          </a:prstGeom>
        </p:spPr>
      </p:pic>
      <p:sp>
        <p:nvSpPr>
          <p:cNvPr id="18" name="Text 13"/>
          <p:cNvSpPr/>
          <p:nvPr/>
        </p:nvSpPr>
        <p:spPr>
          <a:xfrm>
            <a:off x="9892189" y="546127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Karar Ağacı</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888087"/>
            <a:ext cx="6260544"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Veri Seti ve Ön İşleme</a:t>
            </a:r>
            <a:endParaRPr lang="en-US" sz="4450" dirty="0"/>
          </a:p>
        </p:txBody>
      </p:sp>
      <p:sp>
        <p:nvSpPr>
          <p:cNvPr id="3" name="Text 1"/>
          <p:cNvSpPr/>
          <p:nvPr/>
        </p:nvSpPr>
        <p:spPr>
          <a:xfrm>
            <a:off x="758309" y="2142292"/>
            <a:ext cx="4067532" cy="427553"/>
          </a:xfrm>
          <a:prstGeom prst="rect">
            <a:avLst/>
          </a:prstGeom>
          <a:noFill/>
          <a:ln/>
        </p:spPr>
        <p:txBody>
          <a:bodyPr wrap="none" lIns="0" tIns="0" rIns="0" bIns="0" rtlCol="0" anchor="t"/>
          <a:lstStyle/>
          <a:p>
            <a:pPr algn="l" indent="0" marL="0">
              <a:lnSpc>
                <a:spcPts val="3350"/>
              </a:lnSpc>
              <a:buNone/>
            </a:pPr>
            <a:r>
              <a:rPr lang="en-US" sz="2650" dirty="0">
                <a:solidFill>
                  <a:srgbClr val="1F1E1E"/>
                </a:solidFill>
                <a:latin typeface="Alexandria Semi Bold" pitchFamily="34" charset="0"/>
                <a:ea typeface="Alexandria Semi Bold" pitchFamily="34" charset="-122"/>
                <a:cs typeface="Alexandria Semi Bold" pitchFamily="34" charset="-120"/>
              </a:rPr>
              <a:t>Kullanılan İklim Verileri</a:t>
            </a:r>
            <a:endParaRPr lang="en-US" sz="2650" dirty="0"/>
          </a:p>
        </p:txBody>
      </p:sp>
      <p:sp>
        <p:nvSpPr>
          <p:cNvPr id="4" name="Text 2"/>
          <p:cNvSpPr/>
          <p:nvPr/>
        </p:nvSpPr>
        <p:spPr>
          <a:xfrm>
            <a:off x="758309" y="2786420"/>
            <a:ext cx="765679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Sıcaklık Anomalileri (Yıllık Ortalama)</a:t>
            </a:r>
            <a:endParaRPr lang="en-US" sz="1700" dirty="0"/>
          </a:p>
        </p:txBody>
      </p:sp>
      <p:sp>
        <p:nvSpPr>
          <p:cNvPr id="5" name="Text 3"/>
          <p:cNvSpPr/>
          <p:nvPr/>
        </p:nvSpPr>
        <p:spPr>
          <a:xfrm>
            <a:off x="758309" y="3208853"/>
            <a:ext cx="765679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Yağış Miktarları (Bölgesel)</a:t>
            </a:r>
            <a:endParaRPr lang="en-US" sz="1700" dirty="0"/>
          </a:p>
        </p:txBody>
      </p:sp>
      <p:sp>
        <p:nvSpPr>
          <p:cNvPr id="6" name="Text 4"/>
          <p:cNvSpPr/>
          <p:nvPr/>
        </p:nvSpPr>
        <p:spPr>
          <a:xfrm>
            <a:off x="758309" y="3631287"/>
            <a:ext cx="765679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Atmosferik CO2 Konsantrasyonları</a:t>
            </a:r>
            <a:endParaRPr lang="en-US" sz="1700" dirty="0"/>
          </a:p>
        </p:txBody>
      </p:sp>
      <p:sp>
        <p:nvSpPr>
          <p:cNvPr id="7" name="Text 5"/>
          <p:cNvSpPr/>
          <p:nvPr/>
        </p:nvSpPr>
        <p:spPr>
          <a:xfrm>
            <a:off x="758309" y="4053721"/>
            <a:ext cx="7656790"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Deniz Seviyesi Değişimleri</a:t>
            </a:r>
            <a:endParaRPr lang="en-US" sz="1700" dirty="0"/>
          </a:p>
        </p:txBody>
      </p:sp>
      <p:sp>
        <p:nvSpPr>
          <p:cNvPr id="8" name="Text 6"/>
          <p:cNvSpPr/>
          <p:nvPr/>
        </p:nvSpPr>
        <p:spPr>
          <a:xfrm>
            <a:off x="758309" y="4595336"/>
            <a:ext cx="7656790"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Veri setleri, uzun vadeli eğilimleri yakalamak için son 50 yıllık periyodu kapsamaktadır. Eksik veriler ortalama ile doldurulmuştur.</a:t>
            </a:r>
            <a:endParaRPr lang="en-US" sz="1700" dirty="0"/>
          </a:p>
        </p:txBody>
      </p:sp>
      <p:sp>
        <p:nvSpPr>
          <p:cNvPr id="9" name="Text 7"/>
          <p:cNvSpPr/>
          <p:nvPr/>
        </p:nvSpPr>
        <p:spPr>
          <a:xfrm>
            <a:off x="758309" y="5483662"/>
            <a:ext cx="7656790" cy="346710"/>
          </a:xfrm>
          <a:prstGeom prst="rect">
            <a:avLst/>
          </a:prstGeom>
          <a:noFill/>
          <a:ln/>
        </p:spPr>
        <p:txBody>
          <a:bodyPr wrap="none" lIns="0" tIns="0" rIns="0" bIns="0" rtlCol="0" anchor="t"/>
          <a:lstStyle/>
          <a:p>
            <a:pPr algn="l" indent="0" marL="0">
              <a:lnSpc>
                <a:spcPts val="2700"/>
              </a:lnSpc>
              <a:buNone/>
            </a:pPr>
            <a:endParaRPr lang="en-US" sz="1700" dirty="0"/>
          </a:p>
        </p:txBody>
      </p:sp>
      <p:pic>
        <p:nvPicPr>
          <p:cNvPr id="10" name="Image 0" descr="preencoded.png">    </p:cNvPr>
          <p:cNvPicPr>
            <a:picLocks noChangeAspect="1"/>
          </p:cNvPicPr>
          <p:nvPr/>
        </p:nvPicPr>
        <p:blipFill>
          <a:blip r:embed="rId1"/>
          <a:stretch>
            <a:fillRect/>
          </a:stretch>
        </p:blipFill>
        <p:spPr>
          <a:xfrm>
            <a:off x="8951357" y="2169438"/>
            <a:ext cx="4928235" cy="4928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888087"/>
            <a:ext cx="7445216"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Model 1: Lineer Regresyon</a:t>
            </a:r>
            <a:endParaRPr lang="en-US" sz="4450" dirty="0"/>
          </a:p>
        </p:txBody>
      </p:sp>
      <p:pic>
        <p:nvPicPr>
          <p:cNvPr id="3" name="Image 0" descr="preencoded.png">    </p:cNvPr>
          <p:cNvPicPr>
            <a:picLocks noChangeAspect="1"/>
          </p:cNvPicPr>
          <p:nvPr/>
        </p:nvPicPr>
        <p:blipFill>
          <a:blip r:embed="rId1"/>
          <a:stretch>
            <a:fillRect/>
          </a:stretch>
        </p:blipFill>
        <p:spPr>
          <a:xfrm>
            <a:off x="758309" y="2169438"/>
            <a:ext cx="4928235" cy="4928235"/>
          </a:xfrm>
          <a:prstGeom prst="rect">
            <a:avLst/>
          </a:prstGeom>
        </p:spPr>
      </p:pic>
      <p:sp>
        <p:nvSpPr>
          <p:cNvPr id="4" name="Text 1"/>
          <p:cNvSpPr/>
          <p:nvPr/>
        </p:nvSpPr>
        <p:spPr>
          <a:xfrm>
            <a:off x="6222802" y="2142292"/>
            <a:ext cx="3757017" cy="427553"/>
          </a:xfrm>
          <a:prstGeom prst="rect">
            <a:avLst/>
          </a:prstGeom>
          <a:noFill/>
          <a:ln/>
        </p:spPr>
        <p:txBody>
          <a:bodyPr wrap="none" lIns="0" tIns="0" rIns="0" bIns="0" rtlCol="0" anchor="t"/>
          <a:lstStyle/>
          <a:p>
            <a:pPr algn="l" indent="0" marL="0">
              <a:lnSpc>
                <a:spcPts val="3350"/>
              </a:lnSpc>
              <a:buNone/>
            </a:pPr>
            <a:r>
              <a:rPr lang="en-US" sz="2650" dirty="0">
                <a:solidFill>
                  <a:srgbClr val="1F1E1E"/>
                </a:solidFill>
                <a:latin typeface="Alexandria Semi Bold" pitchFamily="34" charset="0"/>
                <a:ea typeface="Alexandria Semi Bold" pitchFamily="34" charset="-122"/>
                <a:cs typeface="Alexandria Semi Bold" pitchFamily="34" charset="-120"/>
              </a:rPr>
              <a:t>Doğrusallığın Sınırları</a:t>
            </a:r>
            <a:endParaRPr lang="en-US" sz="2650" dirty="0"/>
          </a:p>
        </p:txBody>
      </p:sp>
      <p:sp>
        <p:nvSpPr>
          <p:cNvPr id="5" name="Text 2"/>
          <p:cNvSpPr/>
          <p:nvPr/>
        </p:nvSpPr>
        <p:spPr>
          <a:xfrm>
            <a:off x="6222802" y="2786420"/>
            <a:ext cx="7656790"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Lineer Regresyon, değişkenler arasındaki doğrusal ilişkiyi modelleyen en basit yöntemdir. İklim verilerindeki uzun vadeli, belirgin eğilimleri (örneğin, küresel sıcaklık artışı) yakalamada hızlı ve yorumlanabilir bir başlangıç noktası sunar.</a:t>
            </a:r>
            <a:endParaRPr lang="en-US" sz="1700" dirty="0"/>
          </a:p>
        </p:txBody>
      </p:sp>
      <p:sp>
        <p:nvSpPr>
          <p:cNvPr id="6" name="Shape 3"/>
          <p:cNvSpPr/>
          <p:nvPr/>
        </p:nvSpPr>
        <p:spPr>
          <a:xfrm>
            <a:off x="6222802" y="4416981"/>
            <a:ext cx="7656790" cy="1613892"/>
          </a:xfrm>
          <a:prstGeom prst="roundRect">
            <a:avLst>
              <a:gd name="adj" fmla="val 5638"/>
            </a:avLst>
          </a:prstGeom>
          <a:solidFill>
            <a:srgbClr val="C0CAF2"/>
          </a:solidFill>
          <a:ln/>
        </p:spPr>
      </p:sp>
      <p:pic>
        <p:nvPicPr>
          <p:cNvPr id="7" name="Image 1" descr="preencoded.png">    </p:cNvPr>
          <p:cNvPicPr>
            <a:picLocks noChangeAspect="1"/>
          </p:cNvPicPr>
          <p:nvPr/>
        </p:nvPicPr>
        <p:blipFill>
          <a:blip r:embed="rId2"/>
          <a:stretch>
            <a:fillRect/>
          </a:stretch>
        </p:blipFill>
        <p:spPr>
          <a:xfrm>
            <a:off x="6439376" y="4741902"/>
            <a:ext cx="270748" cy="216575"/>
          </a:xfrm>
          <a:prstGeom prst="rect">
            <a:avLst/>
          </a:prstGeom>
        </p:spPr>
      </p:pic>
      <p:sp>
        <p:nvSpPr>
          <p:cNvPr id="8" name="Text 4"/>
          <p:cNvSpPr/>
          <p:nvPr/>
        </p:nvSpPr>
        <p:spPr>
          <a:xfrm>
            <a:off x="6926699" y="4687610"/>
            <a:ext cx="6736318" cy="1040130"/>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Sora Light" pitchFamily="34" charset="0"/>
                <a:ea typeface="Sora Light" pitchFamily="34" charset="-122"/>
                <a:cs typeface="Sora Light" pitchFamily="34" charset="-120"/>
              </a:rPr>
              <a:t>Ancak, iklim sistemlerinin karmaşık, doğrusal olmayan dinamikleri nedeniyle, kısa vadeli dalgalanmaları ve etkileşimleri modellemede yetersiz kalabilir.</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727954"/>
            <a:ext cx="5925979"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Model 2: Karar Ağacı</a:t>
            </a:r>
            <a:endParaRPr lang="en-US" sz="4450" dirty="0"/>
          </a:p>
        </p:txBody>
      </p:sp>
      <p:sp>
        <p:nvSpPr>
          <p:cNvPr id="3" name="Shape 1"/>
          <p:cNvSpPr/>
          <p:nvPr/>
        </p:nvSpPr>
        <p:spPr>
          <a:xfrm>
            <a:off x="1083231" y="3740587"/>
            <a:ext cx="3901797" cy="216575"/>
          </a:xfrm>
          <a:prstGeom prst="roundRect">
            <a:avLst>
              <a:gd name="adj" fmla="val 42017"/>
            </a:avLst>
          </a:prstGeom>
          <a:solidFill>
            <a:srgbClr val="D5DCF6"/>
          </a:solidFill>
          <a:ln w="7620">
            <a:solidFill>
              <a:srgbClr val="BBC2DC"/>
            </a:solidFill>
            <a:prstDash val="solid"/>
          </a:ln>
        </p:spPr>
      </p:sp>
      <p:sp>
        <p:nvSpPr>
          <p:cNvPr id="4" name="Shape 2"/>
          <p:cNvSpPr/>
          <p:nvPr/>
        </p:nvSpPr>
        <p:spPr>
          <a:xfrm>
            <a:off x="758309" y="3523833"/>
            <a:ext cx="649962" cy="649962"/>
          </a:xfrm>
          <a:prstGeom prst="roundRect">
            <a:avLst>
              <a:gd name="adj" fmla="val 70343"/>
            </a:avLst>
          </a:prstGeom>
          <a:solidFill>
            <a:srgbClr val="D5DCF6"/>
          </a:solidFill>
          <a:ln w="7620">
            <a:solidFill>
              <a:srgbClr val="BBC2DC"/>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829" y="3686354"/>
            <a:ext cx="324922" cy="324922"/>
          </a:xfrm>
          <a:prstGeom prst="rect">
            <a:avLst/>
          </a:prstGeom>
        </p:spPr>
      </p:pic>
      <p:sp>
        <p:nvSpPr>
          <p:cNvPr id="6" name="Text 3"/>
          <p:cNvSpPr/>
          <p:nvPr/>
        </p:nvSpPr>
        <p:spPr>
          <a:xfrm>
            <a:off x="974884" y="439043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Bölme Kriterleri</a:t>
            </a:r>
            <a:endParaRPr lang="en-US" sz="2200" dirty="0"/>
          </a:p>
        </p:txBody>
      </p:sp>
      <p:sp>
        <p:nvSpPr>
          <p:cNvPr id="7" name="Text 4"/>
          <p:cNvSpPr/>
          <p:nvPr/>
        </p:nvSpPr>
        <p:spPr>
          <a:xfrm>
            <a:off x="974884" y="4876562"/>
            <a:ext cx="3793688"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Veri setini en iyi şekilde bölen özelliklere göre ardışık kararlar alır. Her düğüm bir testi, her dal ise testin sonucunu temsil eder.</a:t>
            </a:r>
            <a:endParaRPr lang="en-US" sz="1700" dirty="0"/>
          </a:p>
        </p:txBody>
      </p:sp>
      <p:sp>
        <p:nvSpPr>
          <p:cNvPr id="8" name="Shape 5"/>
          <p:cNvSpPr/>
          <p:nvPr/>
        </p:nvSpPr>
        <p:spPr>
          <a:xfrm>
            <a:off x="5526643" y="3415546"/>
            <a:ext cx="3901797" cy="216575"/>
          </a:xfrm>
          <a:prstGeom prst="roundRect">
            <a:avLst>
              <a:gd name="adj" fmla="val 42017"/>
            </a:avLst>
          </a:prstGeom>
          <a:solidFill>
            <a:srgbClr val="D5DCF6"/>
          </a:solidFill>
          <a:ln w="7620">
            <a:solidFill>
              <a:srgbClr val="BBC2DC"/>
            </a:solidFill>
            <a:prstDash val="solid"/>
          </a:ln>
        </p:spPr>
      </p:sp>
      <p:sp>
        <p:nvSpPr>
          <p:cNvPr id="9" name="Shape 6"/>
          <p:cNvSpPr/>
          <p:nvPr/>
        </p:nvSpPr>
        <p:spPr>
          <a:xfrm>
            <a:off x="5201722" y="3198793"/>
            <a:ext cx="649962" cy="649962"/>
          </a:xfrm>
          <a:prstGeom prst="roundRect">
            <a:avLst>
              <a:gd name="adj" fmla="val 70343"/>
            </a:avLst>
          </a:prstGeom>
          <a:solidFill>
            <a:srgbClr val="D5DCF6"/>
          </a:solidFill>
          <a:ln w="7620">
            <a:solidFill>
              <a:srgbClr val="BBC2DC"/>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4242" y="3361313"/>
            <a:ext cx="324922" cy="324922"/>
          </a:xfrm>
          <a:prstGeom prst="rect">
            <a:avLst/>
          </a:prstGeom>
        </p:spPr>
      </p:pic>
      <p:sp>
        <p:nvSpPr>
          <p:cNvPr id="11" name="Text 7"/>
          <p:cNvSpPr/>
          <p:nvPr/>
        </p:nvSpPr>
        <p:spPr>
          <a:xfrm>
            <a:off x="5418296" y="4065389"/>
            <a:ext cx="3605212"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Yapı ve Yorumlanabilirlik</a:t>
            </a:r>
            <a:endParaRPr lang="en-US" sz="2200" dirty="0"/>
          </a:p>
        </p:txBody>
      </p:sp>
      <p:sp>
        <p:nvSpPr>
          <p:cNvPr id="12" name="Text 8"/>
          <p:cNvSpPr/>
          <p:nvPr/>
        </p:nvSpPr>
        <p:spPr>
          <a:xfrm>
            <a:off x="5418296" y="4551521"/>
            <a:ext cx="3793688" cy="173355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Modelin yapısı kolayca görselleştirilebilir ve yorumlanabilir. Hangi iklim faktörlerinin tahmini en çok etkilediğini anlamak kolaydır.</a:t>
            </a:r>
            <a:endParaRPr lang="en-US" sz="1700" dirty="0"/>
          </a:p>
        </p:txBody>
      </p:sp>
      <p:sp>
        <p:nvSpPr>
          <p:cNvPr id="13" name="Shape 9"/>
          <p:cNvSpPr/>
          <p:nvPr/>
        </p:nvSpPr>
        <p:spPr>
          <a:xfrm>
            <a:off x="9970056" y="3090624"/>
            <a:ext cx="3901916" cy="216575"/>
          </a:xfrm>
          <a:prstGeom prst="roundRect">
            <a:avLst>
              <a:gd name="adj" fmla="val 42017"/>
            </a:avLst>
          </a:prstGeom>
          <a:solidFill>
            <a:srgbClr val="D5DCF6"/>
          </a:solidFill>
          <a:ln w="7620">
            <a:solidFill>
              <a:srgbClr val="BBC2DC"/>
            </a:solidFill>
            <a:prstDash val="solid"/>
          </a:ln>
        </p:spPr>
      </p:sp>
      <p:sp>
        <p:nvSpPr>
          <p:cNvPr id="14" name="Shape 10"/>
          <p:cNvSpPr/>
          <p:nvPr/>
        </p:nvSpPr>
        <p:spPr>
          <a:xfrm>
            <a:off x="9645134" y="2873871"/>
            <a:ext cx="649962" cy="649962"/>
          </a:xfrm>
          <a:prstGeom prst="roundRect">
            <a:avLst>
              <a:gd name="adj" fmla="val 70343"/>
            </a:avLst>
          </a:prstGeom>
          <a:solidFill>
            <a:srgbClr val="D5DCF6"/>
          </a:solidFill>
          <a:ln w="7620">
            <a:solidFill>
              <a:srgbClr val="BBC2DC"/>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07654" y="3036391"/>
            <a:ext cx="324922" cy="324922"/>
          </a:xfrm>
          <a:prstGeom prst="rect">
            <a:avLst/>
          </a:prstGeom>
        </p:spPr>
      </p:pic>
      <p:sp>
        <p:nvSpPr>
          <p:cNvPr id="16" name="Text 11"/>
          <p:cNvSpPr/>
          <p:nvPr/>
        </p:nvSpPr>
        <p:spPr>
          <a:xfrm>
            <a:off x="9861709" y="3740468"/>
            <a:ext cx="2860119"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Aşırı Öğrenme Riski</a:t>
            </a:r>
            <a:endParaRPr lang="en-US" sz="2200" dirty="0"/>
          </a:p>
        </p:txBody>
      </p:sp>
      <p:sp>
        <p:nvSpPr>
          <p:cNvPr id="17" name="Text 12"/>
          <p:cNvSpPr/>
          <p:nvPr/>
        </p:nvSpPr>
        <p:spPr>
          <a:xfrm>
            <a:off x="9861709" y="4226600"/>
            <a:ext cx="3793807" cy="138684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Tek başına kullanıldığında, Karar Ağacı gürültülü veriye aşırı uyum sağlayarak (overfitting) genelleme yeteneğini kaybedebilir.</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410"/>
          </a:xfrm>
          <a:prstGeom prst="rect">
            <a:avLst/>
          </a:prstGeom>
        </p:spPr>
      </p:pic>
      <p:sp>
        <p:nvSpPr>
          <p:cNvPr id="3" name="Text 0"/>
          <p:cNvSpPr/>
          <p:nvPr/>
        </p:nvSpPr>
        <p:spPr>
          <a:xfrm>
            <a:off x="6186368" y="549950"/>
            <a:ext cx="7744063" cy="1315879"/>
          </a:xfrm>
          <a:prstGeom prst="rect">
            <a:avLst/>
          </a:prstGeom>
          <a:noFill/>
          <a:ln/>
        </p:spPr>
        <p:txBody>
          <a:bodyPr wrap="square" lIns="0" tIns="0" rIns="0" bIns="0" rtlCol="0" anchor="t"/>
          <a:lstStyle/>
          <a:p>
            <a:pPr algn="l" indent="0" marL="0">
              <a:lnSpc>
                <a:spcPts val="5150"/>
              </a:lnSpc>
              <a:buNone/>
            </a:pPr>
            <a:r>
              <a:rPr lang="en-US" sz="4100" dirty="0">
                <a:solidFill>
                  <a:srgbClr val="1F1E1E"/>
                </a:solidFill>
                <a:latin typeface="Alexandria Semi Bold" pitchFamily="34" charset="0"/>
                <a:ea typeface="Alexandria Semi Bold" pitchFamily="34" charset="-122"/>
                <a:cs typeface="Alexandria Semi Bold" pitchFamily="34" charset="-120"/>
              </a:rPr>
              <a:t>Model 3: Random Forest (Rastgele Orman)</a:t>
            </a:r>
            <a:endParaRPr lang="en-US" sz="4100" dirty="0"/>
          </a:p>
        </p:txBody>
      </p:sp>
      <p:sp>
        <p:nvSpPr>
          <p:cNvPr id="4" name="Shape 1"/>
          <p:cNvSpPr/>
          <p:nvPr/>
        </p:nvSpPr>
        <p:spPr>
          <a:xfrm>
            <a:off x="6186368" y="2165747"/>
            <a:ext cx="3772019" cy="2494478"/>
          </a:xfrm>
          <a:prstGeom prst="roundRect">
            <a:avLst>
              <a:gd name="adj" fmla="val 4399"/>
            </a:avLst>
          </a:prstGeom>
          <a:solidFill>
            <a:srgbClr val="FFFAFA"/>
          </a:solidFill>
          <a:ln w="22860">
            <a:solidFill>
              <a:srgbClr val="BBC2DC"/>
            </a:solidFill>
            <a:prstDash val="solid"/>
          </a:ln>
        </p:spPr>
      </p:sp>
      <p:sp>
        <p:nvSpPr>
          <p:cNvPr id="5" name="Shape 2"/>
          <p:cNvSpPr/>
          <p:nvPr/>
        </p:nvSpPr>
        <p:spPr>
          <a:xfrm>
            <a:off x="6163508" y="2165747"/>
            <a:ext cx="91440" cy="2494478"/>
          </a:xfrm>
          <a:prstGeom prst="roundRect">
            <a:avLst>
              <a:gd name="adj" fmla="val 91867"/>
            </a:avLst>
          </a:prstGeom>
          <a:solidFill>
            <a:srgbClr val="1A2D7A"/>
          </a:solidFill>
          <a:ln/>
        </p:spPr>
      </p:sp>
      <p:sp>
        <p:nvSpPr>
          <p:cNvPr id="6" name="Text 3"/>
          <p:cNvSpPr/>
          <p:nvPr/>
        </p:nvSpPr>
        <p:spPr>
          <a:xfrm>
            <a:off x="6477714" y="2388513"/>
            <a:ext cx="2631638" cy="328851"/>
          </a:xfrm>
          <a:prstGeom prst="rect">
            <a:avLst/>
          </a:prstGeom>
          <a:noFill/>
          <a:ln/>
        </p:spPr>
        <p:txBody>
          <a:bodyPr wrap="none" lIns="0" tIns="0" rIns="0" bIns="0" rtlCol="0" anchor="t"/>
          <a:lstStyle/>
          <a:p>
            <a:pPr algn="l" indent="0" marL="0">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Çalışma Prensibi</a:t>
            </a:r>
            <a:endParaRPr lang="en-US" sz="2050" dirty="0"/>
          </a:p>
        </p:txBody>
      </p:sp>
      <p:sp>
        <p:nvSpPr>
          <p:cNvPr id="7" name="Text 4"/>
          <p:cNvSpPr/>
          <p:nvPr/>
        </p:nvSpPr>
        <p:spPr>
          <a:xfrm>
            <a:off x="6477714" y="2837259"/>
            <a:ext cx="3257907" cy="1600200"/>
          </a:xfrm>
          <a:prstGeom prst="rect">
            <a:avLst/>
          </a:prstGeom>
          <a:noFill/>
          <a:ln/>
        </p:spPr>
        <p:txBody>
          <a:bodyPr wrap="square" lIns="0" tIns="0" rIns="0" bIns="0" rtlCol="0" anchor="t"/>
          <a:lstStyle/>
          <a:p>
            <a:pPr algn="l" indent="0" marL="0">
              <a:lnSpc>
                <a:spcPts val="2500"/>
              </a:lnSpc>
              <a:buNone/>
            </a:pPr>
            <a:r>
              <a:rPr lang="en-US" sz="1550" dirty="0">
                <a:solidFill>
                  <a:srgbClr val="3B3535"/>
                </a:solidFill>
                <a:latin typeface="Sora Light" pitchFamily="34" charset="0"/>
                <a:ea typeface="Sora Light" pitchFamily="34" charset="-122"/>
                <a:cs typeface="Sora Light" pitchFamily="34" charset="-120"/>
              </a:rPr>
              <a:t>Birden fazla karar ağacının bir araya gelerek tahmin yapması prensibine dayanır. Her ağacın sonucu toplanarak nihai tahmin elde edilir.</a:t>
            </a:r>
            <a:endParaRPr lang="en-US" sz="1550" dirty="0"/>
          </a:p>
        </p:txBody>
      </p:sp>
      <p:sp>
        <p:nvSpPr>
          <p:cNvPr id="8" name="Shape 5"/>
          <p:cNvSpPr/>
          <p:nvPr/>
        </p:nvSpPr>
        <p:spPr>
          <a:xfrm>
            <a:off x="10158293" y="2165747"/>
            <a:ext cx="3772138" cy="2494478"/>
          </a:xfrm>
          <a:prstGeom prst="roundRect">
            <a:avLst>
              <a:gd name="adj" fmla="val 4399"/>
            </a:avLst>
          </a:prstGeom>
          <a:solidFill>
            <a:srgbClr val="FFFAFA"/>
          </a:solidFill>
          <a:ln w="22860">
            <a:solidFill>
              <a:srgbClr val="BBC2DC"/>
            </a:solidFill>
            <a:prstDash val="solid"/>
          </a:ln>
        </p:spPr>
      </p:sp>
      <p:sp>
        <p:nvSpPr>
          <p:cNvPr id="9" name="Shape 6"/>
          <p:cNvSpPr/>
          <p:nvPr/>
        </p:nvSpPr>
        <p:spPr>
          <a:xfrm>
            <a:off x="10135433" y="2165747"/>
            <a:ext cx="91440" cy="2494478"/>
          </a:xfrm>
          <a:prstGeom prst="roundRect">
            <a:avLst>
              <a:gd name="adj" fmla="val 91867"/>
            </a:avLst>
          </a:prstGeom>
          <a:solidFill>
            <a:srgbClr val="1A2D7A"/>
          </a:solidFill>
          <a:ln/>
        </p:spPr>
      </p:sp>
      <p:sp>
        <p:nvSpPr>
          <p:cNvPr id="10" name="Text 7"/>
          <p:cNvSpPr/>
          <p:nvPr/>
        </p:nvSpPr>
        <p:spPr>
          <a:xfrm>
            <a:off x="10449639" y="2388513"/>
            <a:ext cx="2631638" cy="328851"/>
          </a:xfrm>
          <a:prstGeom prst="rect">
            <a:avLst/>
          </a:prstGeom>
          <a:noFill/>
          <a:ln/>
        </p:spPr>
        <p:txBody>
          <a:bodyPr wrap="none" lIns="0" tIns="0" rIns="0" bIns="0" rtlCol="0" anchor="t"/>
          <a:lstStyle/>
          <a:p>
            <a:pPr algn="l" indent="0" marL="0">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Avantajları</a:t>
            </a:r>
            <a:endParaRPr lang="en-US" sz="2050" dirty="0"/>
          </a:p>
        </p:txBody>
      </p:sp>
      <p:sp>
        <p:nvSpPr>
          <p:cNvPr id="11" name="Text 8"/>
          <p:cNvSpPr/>
          <p:nvPr/>
        </p:nvSpPr>
        <p:spPr>
          <a:xfrm>
            <a:off x="10449639" y="2837259"/>
            <a:ext cx="3258026" cy="1600200"/>
          </a:xfrm>
          <a:prstGeom prst="rect">
            <a:avLst/>
          </a:prstGeom>
          <a:noFill/>
          <a:ln/>
        </p:spPr>
        <p:txBody>
          <a:bodyPr wrap="square" lIns="0" tIns="0" rIns="0" bIns="0" rtlCol="0" anchor="t"/>
          <a:lstStyle/>
          <a:p>
            <a:pPr algn="l" indent="0" marL="0">
              <a:lnSpc>
                <a:spcPts val="2500"/>
              </a:lnSpc>
              <a:buNone/>
            </a:pPr>
            <a:r>
              <a:rPr lang="en-US" sz="1550" dirty="0">
                <a:solidFill>
                  <a:srgbClr val="3B3535"/>
                </a:solidFill>
                <a:latin typeface="Sora Light" pitchFamily="34" charset="0"/>
                <a:ea typeface="Sora Light" pitchFamily="34" charset="-122"/>
                <a:cs typeface="Sora Light" pitchFamily="34" charset="-120"/>
              </a:rPr>
              <a:t>Aşırı öğrenmeye (overfitting) karşı dayanıklıdır ve yüksek doğruluk sunar. Karmaşık, doğrusal olmayan ilişkileri modellemede etkilidir.</a:t>
            </a:r>
            <a:endParaRPr lang="en-US" sz="1550" dirty="0"/>
          </a:p>
        </p:txBody>
      </p:sp>
      <p:sp>
        <p:nvSpPr>
          <p:cNvPr id="12" name="Shape 9"/>
          <p:cNvSpPr/>
          <p:nvPr/>
        </p:nvSpPr>
        <p:spPr>
          <a:xfrm>
            <a:off x="6186368" y="4860131"/>
            <a:ext cx="3772019" cy="2823329"/>
          </a:xfrm>
          <a:prstGeom prst="roundRect">
            <a:avLst>
              <a:gd name="adj" fmla="val 3886"/>
            </a:avLst>
          </a:prstGeom>
          <a:solidFill>
            <a:srgbClr val="FFFAFA"/>
          </a:solidFill>
          <a:ln w="22860">
            <a:solidFill>
              <a:srgbClr val="BBC2DC"/>
            </a:solidFill>
            <a:prstDash val="solid"/>
          </a:ln>
        </p:spPr>
      </p:sp>
      <p:sp>
        <p:nvSpPr>
          <p:cNvPr id="13" name="Shape 10"/>
          <p:cNvSpPr/>
          <p:nvPr/>
        </p:nvSpPr>
        <p:spPr>
          <a:xfrm>
            <a:off x="6163508" y="4860131"/>
            <a:ext cx="91440" cy="2823329"/>
          </a:xfrm>
          <a:prstGeom prst="roundRect">
            <a:avLst>
              <a:gd name="adj" fmla="val 91867"/>
            </a:avLst>
          </a:prstGeom>
          <a:solidFill>
            <a:srgbClr val="1A2D7A"/>
          </a:solidFill>
          <a:ln/>
        </p:spPr>
      </p:sp>
      <p:sp>
        <p:nvSpPr>
          <p:cNvPr id="14" name="Text 11"/>
          <p:cNvSpPr/>
          <p:nvPr/>
        </p:nvSpPr>
        <p:spPr>
          <a:xfrm>
            <a:off x="6477714" y="5082897"/>
            <a:ext cx="3257907" cy="657701"/>
          </a:xfrm>
          <a:prstGeom prst="rect">
            <a:avLst/>
          </a:prstGeom>
          <a:noFill/>
          <a:ln/>
        </p:spPr>
        <p:txBody>
          <a:bodyPr wrap="square" lIns="0" tIns="0" rIns="0" bIns="0" rtlCol="0" anchor="t"/>
          <a:lstStyle/>
          <a:p>
            <a:pPr algn="l" indent="0" marL="0">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İklim Verisine Uygulanması</a:t>
            </a:r>
            <a:endParaRPr lang="en-US" sz="2050" dirty="0"/>
          </a:p>
        </p:txBody>
      </p:sp>
      <p:sp>
        <p:nvSpPr>
          <p:cNvPr id="15" name="Text 12"/>
          <p:cNvSpPr/>
          <p:nvPr/>
        </p:nvSpPr>
        <p:spPr>
          <a:xfrm>
            <a:off x="6477714" y="5860494"/>
            <a:ext cx="3257907" cy="1600200"/>
          </a:xfrm>
          <a:prstGeom prst="rect">
            <a:avLst/>
          </a:prstGeom>
          <a:noFill/>
          <a:ln/>
        </p:spPr>
        <p:txBody>
          <a:bodyPr wrap="square" lIns="0" tIns="0" rIns="0" bIns="0" rtlCol="0" anchor="t"/>
          <a:lstStyle/>
          <a:p>
            <a:pPr algn="l" indent="0" marL="0">
              <a:lnSpc>
                <a:spcPts val="2500"/>
              </a:lnSpc>
              <a:buNone/>
            </a:pPr>
            <a:r>
              <a:rPr lang="en-US" sz="1550" dirty="0">
                <a:solidFill>
                  <a:srgbClr val="3B3535"/>
                </a:solidFill>
                <a:latin typeface="Sora Light" pitchFamily="34" charset="0"/>
                <a:ea typeface="Sora Light" pitchFamily="34" charset="-122"/>
                <a:cs typeface="Sora Light" pitchFamily="34" charset="-120"/>
              </a:rPr>
              <a:t>Farklı iklim değişkenlerinin (sıcaklık, nem, basınç) etkileşimini modelleyerek gelecekteki trendleri tahmin etmede başarılıdır.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8422" y="556617"/>
            <a:ext cx="5326737" cy="665798"/>
          </a:xfrm>
          <a:prstGeom prst="rect">
            <a:avLst/>
          </a:prstGeom>
          <a:noFill/>
          <a:ln/>
        </p:spPr>
        <p:txBody>
          <a:bodyPr wrap="none" lIns="0" tIns="0" rIns="0" bIns="0" rtlCol="0" anchor="t"/>
          <a:lstStyle/>
          <a:p>
            <a:pPr algn="l" indent="0" marL="0">
              <a:lnSpc>
                <a:spcPts val="5200"/>
              </a:lnSpc>
              <a:buNone/>
            </a:pPr>
            <a:r>
              <a:rPr lang="en-US" sz="4150" dirty="0">
                <a:solidFill>
                  <a:srgbClr val="1F1E1E"/>
                </a:solidFill>
                <a:latin typeface="Alexandria Semi Bold" pitchFamily="34" charset="0"/>
                <a:ea typeface="Alexandria Semi Bold" pitchFamily="34" charset="-122"/>
                <a:cs typeface="Alexandria Semi Bold" pitchFamily="34" charset="-120"/>
              </a:rPr>
              <a:t> </a:t>
            </a:r>
            <a:endParaRPr lang="en-US" sz="4150" dirty="0"/>
          </a:p>
        </p:txBody>
      </p:sp>
      <p:pic>
        <p:nvPicPr>
          <p:cNvPr id="3" name="Image 0" descr="preencoded.png">    </p:cNvPr>
          <p:cNvPicPr>
            <a:picLocks noChangeAspect="1"/>
          </p:cNvPicPr>
          <p:nvPr/>
        </p:nvPicPr>
        <p:blipFill>
          <a:blip r:embed="rId1"/>
          <a:stretch>
            <a:fillRect/>
          </a:stretch>
        </p:blipFill>
        <p:spPr>
          <a:xfrm>
            <a:off x="1268016" y="1627227"/>
            <a:ext cx="12094369" cy="60471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8422" y="556617"/>
            <a:ext cx="5326737" cy="665798"/>
          </a:xfrm>
          <a:prstGeom prst="rect">
            <a:avLst/>
          </a:prstGeom>
          <a:noFill/>
          <a:ln/>
        </p:spPr>
        <p:txBody>
          <a:bodyPr wrap="none" lIns="0" tIns="0" rIns="0" bIns="0" rtlCol="0" anchor="t"/>
          <a:lstStyle/>
          <a:p>
            <a:pPr algn="l" indent="0" marL="0">
              <a:lnSpc>
                <a:spcPts val="5200"/>
              </a:lnSpc>
              <a:buNone/>
            </a:pPr>
            <a:r>
              <a:rPr lang="en-US" sz="4150" dirty="0">
                <a:solidFill>
                  <a:srgbClr val="1F1E1E"/>
                </a:solidFill>
                <a:latin typeface="Alexandria Semi Bold" pitchFamily="34" charset="0"/>
                <a:ea typeface="Alexandria Semi Bold" pitchFamily="34" charset="-122"/>
                <a:cs typeface="Alexandria Semi Bold" pitchFamily="34" charset="-120"/>
              </a:rPr>
              <a:t> </a:t>
            </a:r>
            <a:endParaRPr lang="en-US" sz="4150" dirty="0"/>
          </a:p>
        </p:txBody>
      </p:sp>
      <p:pic>
        <p:nvPicPr>
          <p:cNvPr id="3" name="Image 0" descr="preencoded.png">    </p:cNvPr>
          <p:cNvPicPr>
            <a:picLocks noChangeAspect="1"/>
          </p:cNvPicPr>
          <p:nvPr/>
        </p:nvPicPr>
        <p:blipFill>
          <a:blip r:embed="rId1"/>
          <a:stretch>
            <a:fillRect/>
          </a:stretch>
        </p:blipFill>
        <p:spPr>
          <a:xfrm>
            <a:off x="1268016" y="1627227"/>
            <a:ext cx="12094369" cy="60471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9848" y="542092"/>
            <a:ext cx="5187672" cy="648414"/>
          </a:xfrm>
          <a:prstGeom prst="rect">
            <a:avLst/>
          </a:prstGeom>
          <a:noFill/>
          <a:ln/>
        </p:spPr>
        <p:txBody>
          <a:bodyPr wrap="none" lIns="0" tIns="0" rIns="0" bIns="0" rtlCol="0" anchor="t"/>
          <a:lstStyle/>
          <a:p>
            <a:pPr algn="l" indent="0" marL="0">
              <a:lnSpc>
                <a:spcPts val="5100"/>
              </a:lnSpc>
              <a:buNone/>
            </a:pPr>
            <a:r>
              <a:rPr lang="en-US" sz="4050" dirty="0">
                <a:solidFill>
                  <a:srgbClr val="1F1E1E"/>
                </a:solidFill>
                <a:latin typeface="Alexandria Semi Bold" pitchFamily="34" charset="0"/>
                <a:ea typeface="Alexandria Semi Bold" pitchFamily="34" charset="-122"/>
                <a:cs typeface="Alexandria Semi Bold" pitchFamily="34" charset="-120"/>
              </a:rPr>
              <a:t> </a:t>
            </a:r>
            <a:endParaRPr lang="en-US" sz="4050" dirty="0"/>
          </a:p>
        </p:txBody>
      </p:sp>
      <p:pic>
        <p:nvPicPr>
          <p:cNvPr id="3" name="Image 0" descr="preencoded.png">    </p:cNvPr>
          <p:cNvPicPr>
            <a:picLocks noChangeAspect="1"/>
          </p:cNvPicPr>
          <p:nvPr/>
        </p:nvPicPr>
        <p:blipFill>
          <a:blip r:embed="rId1"/>
          <a:stretch>
            <a:fillRect/>
          </a:stretch>
        </p:blipFill>
        <p:spPr>
          <a:xfrm>
            <a:off x="2737842" y="1584722"/>
            <a:ext cx="9154716" cy="61060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2025-10-22T14:28:43Z</dcterms:created>
  <dcterms:modified xsi:type="dcterms:W3CDTF">2025-10-22T14:28:43Z</dcterms:modified>
</cp:coreProperties>
</file>